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Lst>
  <p:notesMasterIdLst>
    <p:notesMasterId r:id="rId15"/>
  </p:notesMasterIdLst>
  <p:sldIdLst>
    <p:sldId id="272" r:id="rId5"/>
    <p:sldId id="259" r:id="rId6"/>
    <p:sldId id="271" r:id="rId7"/>
    <p:sldId id="269" r:id="rId8"/>
    <p:sldId id="260" r:id="rId9"/>
    <p:sldId id="261" r:id="rId10"/>
    <p:sldId id="267" r:id="rId11"/>
    <p:sldId id="262" r:id="rId12"/>
    <p:sldId id="265" r:id="rId13"/>
    <p:sldId id="273"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ika Singh" initials="SS" lastIdx="3" clrIdx="0">
    <p:extLst>
      <p:ext uri="{19B8F6BF-5375-455C-9EA6-DF929625EA0E}">
        <p15:presenceInfo xmlns:p15="http://schemas.microsoft.com/office/powerpoint/2012/main" userId="Sarika Sing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86424" autoAdjust="0"/>
  </p:normalViewPr>
  <p:slideViewPr>
    <p:cSldViewPr snapToGrid="0" snapToObjects="1">
      <p:cViewPr varScale="1">
        <p:scale>
          <a:sx n="99" d="100"/>
          <a:sy n="99" d="100"/>
        </p:scale>
        <p:origin x="156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FEFCA0-F377-434C-A9AF-F658D1D670C6}" type="datetimeFigureOut">
              <a:rPr lang="en-ZA" smtClean="0"/>
              <a:t>2020/11/16</a:t>
            </a:fld>
            <a:endParaRPr lang="en-Z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FC2B92-5139-4489-8433-0231A7245882}" type="slidenum">
              <a:rPr lang="en-ZA" smtClean="0"/>
              <a:t>‹#›</a:t>
            </a:fld>
            <a:endParaRPr lang="en-ZA"/>
          </a:p>
        </p:txBody>
      </p:sp>
    </p:spTree>
    <p:extLst>
      <p:ext uri="{BB962C8B-B14F-4D97-AF65-F5344CB8AC3E}">
        <p14:creationId xmlns:p14="http://schemas.microsoft.com/office/powerpoint/2010/main" val="3079195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South Africa is well regarded globally for its rich shark biodiversity and high levels of endemism. </a:t>
            </a:r>
          </a:p>
          <a:p>
            <a:r>
              <a:rPr lang="en-US" baseline="0" dirty="0" smtClean="0"/>
              <a:t>As such shark species and biodiversity have an intrinsic value  in terms of ecosystem integrity and conservation. </a:t>
            </a:r>
          </a:p>
          <a:p>
            <a:r>
              <a:rPr lang="en-US" baseline="0" dirty="0" smtClean="0"/>
              <a:t>Further to this sharks have commercial value over several sectors, both extractive and non-extractive.</a:t>
            </a:r>
          </a:p>
          <a:p>
            <a:r>
              <a:rPr lang="en-US" baseline="0" dirty="0" smtClean="0"/>
              <a:t>BALANCING THIS RESOURCE ACROSS THESE INTERESTS IS NECESSARY</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7118398-DDBB-4FFB-8D9F-466D89D8EC22}" type="slidenum">
              <a:rPr lang="en-ZA" smtClean="0"/>
              <a:t>2</a:t>
            </a:fld>
            <a:endParaRPr lang="en-ZA"/>
          </a:p>
        </p:txBody>
      </p:sp>
    </p:spTree>
    <p:extLst>
      <p:ext uri="{BB962C8B-B14F-4D97-AF65-F5344CB8AC3E}">
        <p14:creationId xmlns:p14="http://schemas.microsoft.com/office/powerpoint/2010/main" val="1056316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my Colleague Charlene has covered the Extractive Use in Fisheries and I will tackle the Non- Extractive Tourism Aspect</a:t>
            </a:r>
          </a:p>
          <a:p>
            <a:r>
              <a:rPr lang="en-US" baseline="0" dirty="0" smtClean="0"/>
              <a:t>Shark Tourism Activities in SA to have a species and area specific focus</a:t>
            </a:r>
          </a:p>
          <a:p>
            <a:r>
              <a:rPr lang="en-US" baseline="0" dirty="0" smtClean="0"/>
              <a:t>Explain The focus animals and areas</a:t>
            </a:r>
            <a:endParaRPr lang="en-ZA" dirty="0"/>
          </a:p>
        </p:txBody>
      </p:sp>
      <p:sp>
        <p:nvSpPr>
          <p:cNvPr id="4" name="Slide Number Placeholder 3"/>
          <p:cNvSpPr>
            <a:spLocks noGrp="1"/>
          </p:cNvSpPr>
          <p:nvPr>
            <p:ph type="sldNum" sz="quarter" idx="10"/>
          </p:nvPr>
        </p:nvSpPr>
        <p:spPr/>
        <p:txBody>
          <a:bodyPr/>
          <a:lstStyle/>
          <a:p>
            <a:fld id="{E8FC2B92-5139-4489-8433-0231A7245882}" type="slidenum">
              <a:rPr lang="en-ZA" smtClean="0">
                <a:solidFill>
                  <a:prstClr val="black"/>
                </a:solidFill>
              </a:rPr>
              <a:pPr/>
              <a:t>3</a:t>
            </a:fld>
            <a:endParaRPr lang="en-ZA">
              <a:solidFill>
                <a:prstClr val="black"/>
              </a:solidFill>
            </a:endParaRPr>
          </a:p>
        </p:txBody>
      </p:sp>
    </p:spTree>
    <p:extLst>
      <p:ext uri="{BB962C8B-B14F-4D97-AF65-F5344CB8AC3E}">
        <p14:creationId xmlns:p14="http://schemas.microsoft.com/office/powerpoint/2010/main" val="753877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There are different methods that are used by Shark Tourism Operators to facilitate interaction between client and the focus animal.</a:t>
            </a:r>
          </a:p>
          <a:p>
            <a:endParaRPr lang="en-US" baseline="0" dirty="0" smtClean="0"/>
          </a:p>
          <a:p>
            <a:r>
              <a:rPr lang="en-US" baseline="0" dirty="0" smtClean="0"/>
              <a:t>Use of cages for safety or snorkel and scuba outside the cage to create a more intimate opportunity to interact and view animals </a:t>
            </a:r>
          </a:p>
          <a:p>
            <a:endParaRPr lang="en-US" baseline="0" dirty="0" smtClean="0"/>
          </a:p>
          <a:p>
            <a:r>
              <a:rPr lang="en-US" baseline="0" dirty="0" smtClean="0"/>
              <a:t>Sites can be accessed via shore or require use of vessels </a:t>
            </a:r>
          </a:p>
          <a:p>
            <a:endParaRPr lang="en-US" baseline="0" dirty="0" smtClean="0"/>
          </a:p>
          <a:p>
            <a:r>
              <a:rPr lang="en-US" baseline="0" dirty="0" smtClean="0"/>
              <a:t>These vary according to the experience being offered and practicalities of the area of operation</a:t>
            </a:r>
          </a:p>
          <a:p>
            <a:endParaRPr lang="en-US" baseline="0" dirty="0" smtClean="0"/>
          </a:p>
          <a:p>
            <a:r>
              <a:rPr lang="en-US" baseline="0" dirty="0" smtClean="0"/>
              <a:t>Chumming involves the use of fish/fish oil to create a scent path or slick which attracts animals into viewing proximity aggregating them within the chum area </a:t>
            </a:r>
            <a:r>
              <a:rPr lang="en-US" baseline="0" dirty="0" err="1" smtClean="0"/>
              <a:t>eg.Tigers</a:t>
            </a:r>
            <a:r>
              <a:rPr lang="en-US" baseline="0" dirty="0" smtClean="0"/>
              <a:t> in </a:t>
            </a:r>
            <a:r>
              <a:rPr lang="en-US" baseline="0" dirty="0" err="1" smtClean="0"/>
              <a:t>aliwal</a:t>
            </a:r>
            <a:r>
              <a:rPr lang="en-US" baseline="0" dirty="0" smtClean="0"/>
              <a:t> </a:t>
            </a:r>
            <a:r>
              <a:rPr lang="en-US" baseline="0" dirty="0" err="1" smtClean="0"/>
              <a:t>zmbezi</a:t>
            </a:r>
            <a:r>
              <a:rPr lang="en-US" baseline="0" dirty="0" smtClean="0"/>
              <a:t> and tiger sharks in </a:t>
            </a:r>
            <a:r>
              <a:rPr lang="en-US" baseline="0" dirty="0" err="1" smtClean="0"/>
              <a:t>protea</a:t>
            </a:r>
            <a:r>
              <a:rPr lang="en-US" baseline="0" dirty="0" smtClean="0"/>
              <a:t> banks and white shark cage diving</a:t>
            </a:r>
          </a:p>
          <a:p>
            <a:endParaRPr lang="en-US" baseline="0" dirty="0" smtClean="0"/>
          </a:p>
          <a:p>
            <a:r>
              <a:rPr lang="en-US" baseline="0" dirty="0" smtClean="0"/>
              <a:t>Some species of shark aggregate naturally as part of their life history </a:t>
            </a:r>
            <a:r>
              <a:rPr lang="en-US" baseline="0" dirty="0" err="1" smtClean="0"/>
              <a:t>eg</a:t>
            </a:r>
            <a:r>
              <a:rPr lang="en-US" baseline="0" dirty="0" smtClean="0"/>
              <a:t> </a:t>
            </a:r>
            <a:r>
              <a:rPr lang="en-US" baseline="0" dirty="0" err="1" smtClean="0"/>
              <a:t>Raggedtooth</a:t>
            </a:r>
            <a:r>
              <a:rPr lang="en-US" baseline="0" dirty="0" smtClean="0"/>
              <a:t> sharks during their mating and gestation period or shark aggregations around feeding events like the sardine run</a:t>
            </a:r>
          </a:p>
          <a:p>
            <a:endParaRPr lang="en-US" baseline="0" dirty="0" smtClean="0"/>
          </a:p>
          <a:p>
            <a:r>
              <a:rPr lang="en-US" baseline="0" dirty="0" smtClean="0"/>
              <a:t>Both natural and artificial aggregation tourism have their own sets of impacts which require different mitigation measures to avoid conflict with other users or have a negative ecological impact </a:t>
            </a:r>
            <a:endParaRPr lang="en-ZA" dirty="0"/>
          </a:p>
        </p:txBody>
      </p:sp>
      <p:sp>
        <p:nvSpPr>
          <p:cNvPr id="4" name="Slide Number Placeholder 3"/>
          <p:cNvSpPr>
            <a:spLocks noGrp="1"/>
          </p:cNvSpPr>
          <p:nvPr>
            <p:ph type="sldNum" sz="quarter" idx="10"/>
          </p:nvPr>
        </p:nvSpPr>
        <p:spPr/>
        <p:txBody>
          <a:bodyPr/>
          <a:lstStyle/>
          <a:p>
            <a:fld id="{E8FC2B92-5139-4489-8433-0231A7245882}" type="slidenum">
              <a:rPr lang="en-ZA" smtClean="0"/>
              <a:t>4</a:t>
            </a:fld>
            <a:endParaRPr lang="en-ZA"/>
          </a:p>
        </p:txBody>
      </p:sp>
    </p:spTree>
    <p:extLst>
      <p:ext uri="{BB962C8B-B14F-4D97-AF65-F5344CB8AC3E}">
        <p14:creationId xmlns:p14="http://schemas.microsoft.com/office/powerpoint/2010/main" val="3908595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manage</a:t>
            </a:r>
            <a:r>
              <a:rPr lang="en-US" baseline="0" dirty="0" smtClean="0"/>
              <a:t> and mitigate the impacts of tourism activities we need to make use of existing Legislative tools </a:t>
            </a:r>
          </a:p>
          <a:p>
            <a:r>
              <a:rPr lang="en-US" baseline="0" dirty="0" smtClean="0"/>
              <a:t>AND WHERE NECESSARY review legislation to create better tools </a:t>
            </a:r>
          </a:p>
          <a:p>
            <a:endParaRPr lang="en-US" baseline="0" dirty="0" smtClean="0"/>
          </a:p>
          <a:p>
            <a:r>
              <a:rPr lang="en-US" baseline="0" dirty="0" smtClean="0"/>
              <a:t>WSCD is one of the most established tourism sectors and so has quite a systematic set of Regulations that have been revised and improved since its first </a:t>
            </a:r>
            <a:r>
              <a:rPr lang="en-US" baseline="0" dirty="0" err="1" smtClean="0"/>
              <a:t>gazetting</a:t>
            </a:r>
            <a:r>
              <a:rPr lang="en-US" baseline="0" dirty="0" smtClean="0"/>
              <a:t> in 1998 to the most recent policy published in 2017</a:t>
            </a:r>
          </a:p>
          <a:p>
            <a:endParaRPr lang="en-US" baseline="0" dirty="0" smtClean="0"/>
          </a:p>
          <a:p>
            <a:r>
              <a:rPr lang="en-US" baseline="0" dirty="0" smtClean="0"/>
              <a:t>Protected Areas, Protected species and Restricted activity provisions within NEMBA allow the dept. to permit tourism activities under specific conditions that minimize their impact on other user groups, the species and the general ecology of an area</a:t>
            </a:r>
          </a:p>
          <a:p>
            <a:r>
              <a:rPr lang="en-US" baseline="0" dirty="0" smtClean="0"/>
              <a:t>Permits also allow for implementation of Best Practice guidelines and accepted code of conduct </a:t>
            </a:r>
          </a:p>
          <a:p>
            <a:endParaRPr lang="en-US" baseline="0" dirty="0" smtClean="0"/>
          </a:p>
          <a:p>
            <a:endParaRPr lang="en-US" baseline="0" dirty="0" smtClean="0"/>
          </a:p>
          <a:p>
            <a:endParaRPr lang="en-US" baseline="0" dirty="0" smtClean="0"/>
          </a:p>
          <a:p>
            <a:endParaRPr lang="en-US" baseline="0" dirty="0" smtClean="0"/>
          </a:p>
          <a:p>
            <a:endParaRPr lang="en-ZA" dirty="0"/>
          </a:p>
        </p:txBody>
      </p:sp>
      <p:sp>
        <p:nvSpPr>
          <p:cNvPr id="4" name="Slide Number Placeholder 3"/>
          <p:cNvSpPr>
            <a:spLocks noGrp="1"/>
          </p:cNvSpPr>
          <p:nvPr>
            <p:ph type="sldNum" sz="quarter" idx="10"/>
          </p:nvPr>
        </p:nvSpPr>
        <p:spPr/>
        <p:txBody>
          <a:bodyPr/>
          <a:lstStyle/>
          <a:p>
            <a:fld id="{E8FC2B92-5139-4489-8433-0231A7245882}" type="slidenum">
              <a:rPr lang="en-ZA" smtClean="0"/>
              <a:t>5</a:t>
            </a:fld>
            <a:endParaRPr lang="en-ZA"/>
          </a:p>
        </p:txBody>
      </p:sp>
    </p:spTree>
    <p:extLst>
      <p:ext uri="{BB962C8B-B14F-4D97-AF65-F5344CB8AC3E}">
        <p14:creationId xmlns:p14="http://schemas.microsoft.com/office/powerpoint/2010/main" val="2745801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Conflict can occur when there is an overlap of users across activities, species and areas!</a:t>
            </a:r>
          </a:p>
          <a:p>
            <a:r>
              <a:rPr lang="en-US" dirty="0" smtClean="0"/>
              <a:t>Conflict</a:t>
            </a:r>
            <a:r>
              <a:rPr lang="en-US" baseline="0" dirty="0" smtClean="0"/>
              <a:t> usually arises when there is some form of overlap of either activities areas of operation and or focal species. </a:t>
            </a:r>
          </a:p>
          <a:p>
            <a:r>
              <a:rPr lang="en-US" baseline="0" dirty="0" smtClean="0"/>
              <a:t>Finding resolution requires engagement with all sectors involved </a:t>
            </a:r>
          </a:p>
          <a:p>
            <a:endParaRPr lang="en-US" baseline="0" dirty="0" smtClean="0"/>
          </a:p>
          <a:p>
            <a:r>
              <a:rPr lang="en-US" baseline="0" dirty="0" smtClean="0"/>
              <a:t>A spike in shark attacks “shark interactions” in False Bay between 2009 and 2012 created tensions between beach users and the white shark Cage Diving industry in the area. </a:t>
            </a:r>
          </a:p>
          <a:p>
            <a:r>
              <a:rPr lang="en-US" baseline="0" dirty="0" smtClean="0"/>
              <a:t>There was a perception the chumming activities at seal Island false bay may be attracting more sharks into the inshore area. </a:t>
            </a:r>
          </a:p>
          <a:p>
            <a:r>
              <a:rPr lang="en-US" baseline="0" dirty="0" smtClean="0"/>
              <a:t>The municipality and beach tourism industry was validly concerned about the safety of bathers and beach tourism within affected coastal towns</a:t>
            </a:r>
          </a:p>
          <a:p>
            <a:r>
              <a:rPr lang="en-US" baseline="0" dirty="0" smtClean="0"/>
              <a:t>While no link between the two has been found, Discussions lead to the City of Cape Town initiating the Shark Spotters program and deploying a shark exclusion barrier in </a:t>
            </a:r>
            <a:r>
              <a:rPr lang="en-US" baseline="0" dirty="0" err="1" smtClean="0"/>
              <a:t>fishoek</a:t>
            </a:r>
            <a:r>
              <a:rPr lang="en-US" baseline="0" dirty="0" smtClean="0"/>
              <a:t>.</a:t>
            </a:r>
          </a:p>
          <a:p>
            <a:r>
              <a:rPr lang="en-US" baseline="0" dirty="0" smtClean="0"/>
              <a:t>The </a:t>
            </a:r>
            <a:r>
              <a:rPr lang="en-US" baseline="0" dirty="0" err="1" smtClean="0"/>
              <a:t>dept</a:t>
            </a:r>
            <a:r>
              <a:rPr lang="en-US" baseline="0" dirty="0" smtClean="0"/>
              <a:t> as a precautionary measure decreased the </a:t>
            </a:r>
            <a:r>
              <a:rPr lang="en-US" baseline="0" dirty="0" err="1" smtClean="0"/>
              <a:t>amout</a:t>
            </a:r>
            <a:r>
              <a:rPr lang="en-US" baseline="0" dirty="0" smtClean="0"/>
              <a:t> of chum that could be used by the </a:t>
            </a:r>
            <a:r>
              <a:rPr lang="en-US" baseline="0" dirty="0" err="1" smtClean="0"/>
              <a:t>the</a:t>
            </a:r>
            <a:r>
              <a:rPr lang="en-US" baseline="0" dirty="0" smtClean="0"/>
              <a:t> cage diving operators    </a:t>
            </a:r>
            <a:endParaRPr lang="en-ZA" dirty="0"/>
          </a:p>
        </p:txBody>
      </p:sp>
      <p:sp>
        <p:nvSpPr>
          <p:cNvPr id="4" name="Slide Number Placeholder 3"/>
          <p:cNvSpPr>
            <a:spLocks noGrp="1"/>
          </p:cNvSpPr>
          <p:nvPr>
            <p:ph type="sldNum" sz="quarter" idx="10"/>
          </p:nvPr>
        </p:nvSpPr>
        <p:spPr/>
        <p:txBody>
          <a:bodyPr/>
          <a:lstStyle/>
          <a:p>
            <a:fld id="{E8FC2B92-5139-4489-8433-0231A7245882}" type="slidenum">
              <a:rPr lang="en-ZA" smtClean="0"/>
              <a:t>6</a:t>
            </a:fld>
            <a:endParaRPr lang="en-ZA"/>
          </a:p>
        </p:txBody>
      </p:sp>
    </p:spTree>
    <p:extLst>
      <p:ext uri="{BB962C8B-B14F-4D97-AF65-F5344CB8AC3E}">
        <p14:creationId xmlns:p14="http://schemas.microsoft.com/office/powerpoint/2010/main" val="8647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Cow Sharks were</a:t>
            </a:r>
            <a:r>
              <a:rPr lang="en-US" baseline="0" dirty="0" smtClean="0"/>
              <a:t> incidentally viewed species within general kelp scuba tours but also a commercially harvested species.</a:t>
            </a:r>
          </a:p>
          <a:p>
            <a:r>
              <a:rPr lang="en-US" baseline="0" dirty="0" smtClean="0"/>
              <a:t>Liver oil from processing of the carcass was also used by the cage diving industry as chum</a:t>
            </a:r>
          </a:p>
          <a:p>
            <a:endParaRPr lang="en-US" baseline="0" dirty="0" smtClean="0"/>
          </a:p>
          <a:p>
            <a:r>
              <a:rPr lang="en-US" baseline="0" dirty="0" smtClean="0"/>
              <a:t>After engagement with Commercial Fishers agreement was reached that this low value species had a greater non-consumptive value and it was removed as a commercially targeted species and has now become a iconic species for recreational scuba divers</a:t>
            </a:r>
            <a:endParaRPr lang="en-ZA" dirty="0"/>
          </a:p>
        </p:txBody>
      </p:sp>
      <p:sp>
        <p:nvSpPr>
          <p:cNvPr id="4" name="Slide Number Placeholder 3"/>
          <p:cNvSpPr>
            <a:spLocks noGrp="1"/>
          </p:cNvSpPr>
          <p:nvPr>
            <p:ph type="sldNum" sz="quarter" idx="10"/>
          </p:nvPr>
        </p:nvSpPr>
        <p:spPr/>
        <p:txBody>
          <a:bodyPr/>
          <a:lstStyle/>
          <a:p>
            <a:fld id="{E8FC2B92-5139-4489-8433-0231A7245882}" type="slidenum">
              <a:rPr lang="en-ZA" smtClean="0"/>
              <a:t>7</a:t>
            </a:fld>
            <a:endParaRPr lang="en-ZA"/>
          </a:p>
        </p:txBody>
      </p:sp>
    </p:spTree>
    <p:extLst>
      <p:ext uri="{BB962C8B-B14F-4D97-AF65-F5344CB8AC3E}">
        <p14:creationId xmlns:p14="http://schemas.microsoft.com/office/powerpoint/2010/main" val="559795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Conflict arose between Commercial Line Fishers</a:t>
            </a:r>
            <a:r>
              <a:rPr lang="en-US" baseline="0" dirty="0" smtClean="0"/>
              <a:t> and WSCD operators over the overlap of activities within the </a:t>
            </a:r>
            <a:r>
              <a:rPr lang="en-US" baseline="0" dirty="0" err="1" smtClean="0"/>
              <a:t>geldsteen</a:t>
            </a:r>
            <a:r>
              <a:rPr lang="en-US" baseline="0" dirty="0" smtClean="0"/>
              <a:t> shallow reef complex.</a:t>
            </a:r>
          </a:p>
          <a:p>
            <a:r>
              <a:rPr lang="en-US" baseline="0" dirty="0" smtClean="0"/>
              <a:t>Fishers began catching large Bronze whaler sharks within view of the Cage Diving Operators which resulted in an escalation of tensions between both user groups and a decline in the Cage Diving industries ability to provide a positive ecotourism experience </a:t>
            </a:r>
          </a:p>
          <a:p>
            <a:endParaRPr lang="en-US" baseline="0" dirty="0" smtClean="0"/>
          </a:p>
          <a:p>
            <a:r>
              <a:rPr lang="en-US" baseline="0" dirty="0" smtClean="0"/>
              <a:t>Between January and Early March 2020 OCR and Fisheries attempted to break the deadlock between stakeholder and their willingness to make compromises .</a:t>
            </a:r>
          </a:p>
          <a:p>
            <a:r>
              <a:rPr lang="en-US" baseline="0" dirty="0" smtClean="0"/>
              <a:t>Short medium and </a:t>
            </a:r>
            <a:r>
              <a:rPr lang="en-US" baseline="0" dirty="0" err="1" smtClean="0"/>
              <a:t>longterm</a:t>
            </a:r>
            <a:r>
              <a:rPr lang="en-US" baseline="0" dirty="0" smtClean="0"/>
              <a:t> recommendations were generated after extensive consultation. Immediate actions implementation through the permits of both sectors in early March. </a:t>
            </a:r>
          </a:p>
          <a:p>
            <a:r>
              <a:rPr lang="en-US" baseline="0" dirty="0" smtClean="0"/>
              <a:t>Medium term recommendations involve incorporating these issues in Spatial Planning Processes to assist with Managing incompatible activities and sectors of use.</a:t>
            </a:r>
          </a:p>
          <a:p>
            <a:endParaRPr lang="en-ZA" dirty="0"/>
          </a:p>
        </p:txBody>
      </p:sp>
      <p:sp>
        <p:nvSpPr>
          <p:cNvPr id="4" name="Slide Number Placeholder 3"/>
          <p:cNvSpPr>
            <a:spLocks noGrp="1"/>
          </p:cNvSpPr>
          <p:nvPr>
            <p:ph type="sldNum" sz="quarter" idx="10"/>
          </p:nvPr>
        </p:nvSpPr>
        <p:spPr/>
        <p:txBody>
          <a:bodyPr/>
          <a:lstStyle/>
          <a:p>
            <a:fld id="{E8FC2B92-5139-4489-8433-0231A7245882}" type="slidenum">
              <a:rPr lang="en-ZA" smtClean="0"/>
              <a:t>8</a:t>
            </a:fld>
            <a:endParaRPr lang="en-ZA"/>
          </a:p>
        </p:txBody>
      </p:sp>
    </p:spTree>
    <p:extLst>
      <p:ext uri="{BB962C8B-B14F-4D97-AF65-F5344CB8AC3E}">
        <p14:creationId xmlns:p14="http://schemas.microsoft.com/office/powerpoint/2010/main" val="674113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Addressing aspects of conflict the</a:t>
            </a:r>
            <a:r>
              <a:rPr lang="en-US" baseline="0" dirty="0" smtClean="0"/>
              <a:t> department works in a consultative manner with all levels of government and depends heavily on stakeholder support</a:t>
            </a:r>
          </a:p>
          <a:p>
            <a:r>
              <a:rPr lang="en-US" baseline="0" dirty="0" smtClean="0"/>
              <a:t>Avenues available to the public to contribute to decision making processes are now moving with the times and so are the platforms being developed for stakeholders to share and submit data </a:t>
            </a:r>
          </a:p>
          <a:p>
            <a:endParaRPr lang="en-US" baseline="0" dirty="0" smtClean="0"/>
          </a:p>
          <a:p>
            <a:r>
              <a:rPr lang="en-US" baseline="0" dirty="0" smtClean="0"/>
              <a:t>Coordination and communication is a key message that has been identified in successfully achieving the objectives outlined in the road map. And while this has always been a priority in the </a:t>
            </a:r>
            <a:r>
              <a:rPr lang="en-US" baseline="0" dirty="0" err="1" smtClean="0"/>
              <a:t>dept</a:t>
            </a:r>
            <a:r>
              <a:rPr lang="en-US" baseline="0" dirty="0" smtClean="0"/>
              <a:t>, There is always room for improvement </a:t>
            </a:r>
          </a:p>
          <a:p>
            <a:endParaRPr lang="en-US" baseline="0" dirty="0" smtClean="0"/>
          </a:p>
          <a:p>
            <a:endParaRPr lang="en-US" dirty="0" smtClean="0"/>
          </a:p>
          <a:p>
            <a:r>
              <a:rPr lang="en-US" dirty="0" smtClean="0"/>
              <a:t> The</a:t>
            </a:r>
            <a:r>
              <a:rPr lang="en-US" baseline="0" dirty="0" smtClean="0"/>
              <a:t> </a:t>
            </a:r>
            <a:r>
              <a:rPr lang="en-US" dirty="0" smtClean="0"/>
              <a:t>OCIMS Project MIMS are respectively</a:t>
            </a:r>
            <a:r>
              <a:rPr lang="en-US" baseline="0" dirty="0" smtClean="0"/>
              <a:t> an initiative to have a range of data sources and information related to the marine environments Collated into a user friendly and easily accessible format </a:t>
            </a:r>
          </a:p>
          <a:p>
            <a:endParaRPr lang="en-US" baseline="0" dirty="0" smtClean="0"/>
          </a:p>
          <a:p>
            <a:r>
              <a:rPr lang="en-US" dirty="0" smtClean="0"/>
              <a:t>support a variety of oceans and coastal initiatives by providing information and decision support to key stakeholders for the day-to-day management of South Africa’s oceans and </a:t>
            </a:r>
            <a:r>
              <a:rPr lang="en-US" dirty="0" err="1" smtClean="0"/>
              <a:t>coasts.and</a:t>
            </a:r>
            <a:r>
              <a:rPr lang="en-US" baseline="0" dirty="0" smtClean="0"/>
              <a:t> Data </a:t>
            </a:r>
            <a:endParaRPr lang="en-ZA" dirty="0"/>
          </a:p>
        </p:txBody>
      </p:sp>
      <p:sp>
        <p:nvSpPr>
          <p:cNvPr id="4" name="Slide Number Placeholder 3"/>
          <p:cNvSpPr>
            <a:spLocks noGrp="1"/>
          </p:cNvSpPr>
          <p:nvPr>
            <p:ph type="sldNum" sz="quarter" idx="10"/>
          </p:nvPr>
        </p:nvSpPr>
        <p:spPr/>
        <p:txBody>
          <a:bodyPr/>
          <a:lstStyle/>
          <a:p>
            <a:fld id="{E8FC2B92-5139-4489-8433-0231A7245882}" type="slidenum">
              <a:rPr lang="en-ZA" smtClean="0"/>
              <a:t>9</a:t>
            </a:fld>
            <a:endParaRPr lang="en-ZA"/>
          </a:p>
        </p:txBody>
      </p:sp>
    </p:spTree>
    <p:extLst>
      <p:ext uri="{BB962C8B-B14F-4D97-AF65-F5344CB8AC3E}">
        <p14:creationId xmlns:p14="http://schemas.microsoft.com/office/powerpoint/2010/main" val="4201683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F902FC6-061E-5F4C-9ACA-6C4849BEF69D}"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E107A0-7B7C-8743-BC43-85A450895BAC}" type="slidenum">
              <a:rPr lang="en-US" smtClean="0"/>
              <a:t>‹#›</a:t>
            </a:fld>
            <a:endParaRPr lang="en-US"/>
          </a:p>
        </p:txBody>
      </p:sp>
    </p:spTree>
    <p:extLst>
      <p:ext uri="{BB962C8B-B14F-4D97-AF65-F5344CB8AC3E}">
        <p14:creationId xmlns:p14="http://schemas.microsoft.com/office/powerpoint/2010/main" val="4237163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902FC6-061E-5F4C-9ACA-6C4849BEF69D}"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E107A0-7B7C-8743-BC43-85A450895BAC}" type="slidenum">
              <a:rPr lang="en-US" smtClean="0"/>
              <a:t>‹#›</a:t>
            </a:fld>
            <a:endParaRPr lang="en-US"/>
          </a:p>
        </p:txBody>
      </p:sp>
    </p:spTree>
    <p:extLst>
      <p:ext uri="{BB962C8B-B14F-4D97-AF65-F5344CB8AC3E}">
        <p14:creationId xmlns:p14="http://schemas.microsoft.com/office/powerpoint/2010/main" val="568202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902FC6-061E-5F4C-9ACA-6C4849BEF69D}"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E107A0-7B7C-8743-BC43-85A450895BAC}" type="slidenum">
              <a:rPr lang="en-US" smtClean="0"/>
              <a:t>‹#›</a:t>
            </a:fld>
            <a:endParaRPr lang="en-US"/>
          </a:p>
        </p:txBody>
      </p:sp>
    </p:spTree>
    <p:extLst>
      <p:ext uri="{BB962C8B-B14F-4D97-AF65-F5344CB8AC3E}">
        <p14:creationId xmlns:p14="http://schemas.microsoft.com/office/powerpoint/2010/main" val="2247217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F902FC6-061E-5F4C-9ACA-6C4849BEF69D}" type="datetimeFigureOut">
              <a:rPr lang="en-US" smtClean="0">
                <a:solidFill>
                  <a:prstClr val="black">
                    <a:tint val="75000"/>
                  </a:prstClr>
                </a:solidFill>
              </a:rPr>
              <a:pPr/>
              <a:t>11/16/2020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E107A0-7B7C-8743-BC43-85A450895B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2127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902FC6-061E-5F4C-9ACA-6C4849BEF69D}" type="datetimeFigureOut">
              <a:rPr lang="en-US" smtClean="0">
                <a:solidFill>
                  <a:prstClr val="black">
                    <a:tint val="75000"/>
                  </a:prstClr>
                </a:solidFill>
              </a:rPr>
              <a:pPr/>
              <a:t>11/16/2020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E107A0-7B7C-8743-BC43-85A450895B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9221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902FC6-061E-5F4C-9ACA-6C4849BEF69D}" type="datetimeFigureOut">
              <a:rPr lang="en-US" smtClean="0">
                <a:solidFill>
                  <a:prstClr val="black">
                    <a:tint val="75000"/>
                  </a:prstClr>
                </a:solidFill>
              </a:rPr>
              <a:pPr/>
              <a:t>11/16/2020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E107A0-7B7C-8743-BC43-85A450895B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8535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902FC6-061E-5F4C-9ACA-6C4849BEF69D}" type="datetimeFigureOut">
              <a:rPr lang="en-US" smtClean="0">
                <a:solidFill>
                  <a:prstClr val="black">
                    <a:tint val="75000"/>
                  </a:prstClr>
                </a:solidFill>
              </a:rPr>
              <a:pPr/>
              <a:t>11/16/2020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E107A0-7B7C-8743-BC43-85A450895B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76856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902FC6-061E-5F4C-9ACA-6C4849BEF69D}" type="datetimeFigureOut">
              <a:rPr lang="en-US" smtClean="0">
                <a:solidFill>
                  <a:prstClr val="black">
                    <a:tint val="75000"/>
                  </a:prstClr>
                </a:solidFill>
              </a:rPr>
              <a:pPr/>
              <a:t>11/16/2020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9E107A0-7B7C-8743-BC43-85A450895B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5003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902FC6-061E-5F4C-9ACA-6C4849BEF69D}" type="datetimeFigureOut">
              <a:rPr lang="en-US" smtClean="0">
                <a:solidFill>
                  <a:prstClr val="black">
                    <a:tint val="75000"/>
                  </a:prstClr>
                </a:solidFill>
              </a:rPr>
              <a:pPr/>
              <a:t>11/16/2020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9E107A0-7B7C-8743-BC43-85A450895B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0079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902FC6-061E-5F4C-9ACA-6C4849BEF69D}" type="datetimeFigureOut">
              <a:rPr lang="en-US" smtClean="0">
                <a:solidFill>
                  <a:prstClr val="black">
                    <a:tint val="75000"/>
                  </a:prstClr>
                </a:solidFill>
              </a:rPr>
              <a:pPr/>
              <a:t>11/16/2020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9E107A0-7B7C-8743-BC43-85A450895B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5976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CF902FC6-061E-5F4C-9ACA-6C4849BEF69D}" type="datetimeFigureOut">
              <a:rPr lang="en-US" smtClean="0">
                <a:solidFill>
                  <a:prstClr val="black">
                    <a:tint val="75000"/>
                  </a:prstClr>
                </a:solidFill>
              </a:rPr>
              <a:pPr/>
              <a:t>11/16/2020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E107A0-7B7C-8743-BC43-85A450895B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615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902FC6-061E-5F4C-9ACA-6C4849BEF69D}"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E107A0-7B7C-8743-BC43-85A450895BAC}" type="slidenum">
              <a:rPr lang="en-US" smtClean="0"/>
              <a:t>‹#›</a:t>
            </a:fld>
            <a:endParaRPr lang="en-US"/>
          </a:p>
        </p:txBody>
      </p:sp>
    </p:spTree>
    <p:extLst>
      <p:ext uri="{BB962C8B-B14F-4D97-AF65-F5344CB8AC3E}">
        <p14:creationId xmlns:p14="http://schemas.microsoft.com/office/powerpoint/2010/main" val="205945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CF902FC6-061E-5F4C-9ACA-6C4849BEF69D}" type="datetimeFigureOut">
              <a:rPr lang="en-US" smtClean="0">
                <a:solidFill>
                  <a:prstClr val="black">
                    <a:tint val="75000"/>
                  </a:prstClr>
                </a:solidFill>
              </a:rPr>
              <a:pPr/>
              <a:t>11/16/2020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E107A0-7B7C-8743-BC43-85A450895B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52737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902FC6-061E-5F4C-9ACA-6C4849BEF69D}" type="datetimeFigureOut">
              <a:rPr lang="en-US" smtClean="0">
                <a:solidFill>
                  <a:prstClr val="black">
                    <a:tint val="75000"/>
                  </a:prstClr>
                </a:solidFill>
              </a:rPr>
              <a:pPr/>
              <a:t>11/16/2020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E107A0-7B7C-8743-BC43-85A450895B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8927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902FC6-061E-5F4C-9ACA-6C4849BEF69D}" type="datetimeFigureOut">
              <a:rPr lang="en-US" smtClean="0">
                <a:solidFill>
                  <a:prstClr val="black">
                    <a:tint val="75000"/>
                  </a:prstClr>
                </a:solidFill>
              </a:rPr>
              <a:pPr/>
              <a:t>11/16/2020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E107A0-7B7C-8743-BC43-85A450895B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6857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F902FC6-061E-5F4C-9ACA-6C4849BEF69D}" type="datetimeFigureOut">
              <a:rPr lang="en-US" smtClean="0">
                <a:solidFill>
                  <a:prstClr val="black">
                    <a:tint val="75000"/>
                  </a:prstClr>
                </a:solidFill>
              </a:rPr>
              <a:pPr/>
              <a:t>11/16/2020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E107A0-7B7C-8743-BC43-85A450895B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97708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902FC6-061E-5F4C-9ACA-6C4849BEF69D}" type="datetimeFigureOut">
              <a:rPr lang="en-US" smtClean="0">
                <a:solidFill>
                  <a:prstClr val="black">
                    <a:tint val="75000"/>
                  </a:prstClr>
                </a:solidFill>
              </a:rPr>
              <a:pPr/>
              <a:t>11/16/2020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E107A0-7B7C-8743-BC43-85A450895B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73183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902FC6-061E-5F4C-9ACA-6C4849BEF69D}" type="datetimeFigureOut">
              <a:rPr lang="en-US" smtClean="0">
                <a:solidFill>
                  <a:prstClr val="black">
                    <a:tint val="75000"/>
                  </a:prstClr>
                </a:solidFill>
              </a:rPr>
              <a:pPr/>
              <a:t>11/16/2020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E107A0-7B7C-8743-BC43-85A450895B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3276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902FC6-061E-5F4C-9ACA-6C4849BEF69D}" type="datetimeFigureOut">
              <a:rPr lang="en-US" smtClean="0">
                <a:solidFill>
                  <a:prstClr val="black">
                    <a:tint val="75000"/>
                  </a:prstClr>
                </a:solidFill>
              </a:rPr>
              <a:pPr/>
              <a:t>11/16/2020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E107A0-7B7C-8743-BC43-85A450895B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07932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902FC6-061E-5F4C-9ACA-6C4849BEF69D}" type="datetimeFigureOut">
              <a:rPr lang="en-US" smtClean="0">
                <a:solidFill>
                  <a:prstClr val="black">
                    <a:tint val="75000"/>
                  </a:prstClr>
                </a:solidFill>
              </a:rPr>
              <a:pPr/>
              <a:t>11/16/2020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9E107A0-7B7C-8743-BC43-85A450895B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2868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902FC6-061E-5F4C-9ACA-6C4849BEF69D}" type="datetimeFigureOut">
              <a:rPr lang="en-US" smtClean="0">
                <a:solidFill>
                  <a:prstClr val="black">
                    <a:tint val="75000"/>
                  </a:prstClr>
                </a:solidFill>
              </a:rPr>
              <a:pPr/>
              <a:t>11/16/2020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9E107A0-7B7C-8743-BC43-85A450895B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23821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902FC6-061E-5F4C-9ACA-6C4849BEF69D}" type="datetimeFigureOut">
              <a:rPr lang="en-US" smtClean="0">
                <a:solidFill>
                  <a:prstClr val="black">
                    <a:tint val="75000"/>
                  </a:prstClr>
                </a:solidFill>
              </a:rPr>
              <a:pPr/>
              <a:t>11/16/2020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9E107A0-7B7C-8743-BC43-85A450895B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649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902FC6-061E-5F4C-9ACA-6C4849BEF69D}"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E107A0-7B7C-8743-BC43-85A450895BAC}" type="slidenum">
              <a:rPr lang="en-US" smtClean="0"/>
              <a:t>‹#›</a:t>
            </a:fld>
            <a:endParaRPr lang="en-US"/>
          </a:p>
        </p:txBody>
      </p:sp>
    </p:spTree>
    <p:extLst>
      <p:ext uri="{BB962C8B-B14F-4D97-AF65-F5344CB8AC3E}">
        <p14:creationId xmlns:p14="http://schemas.microsoft.com/office/powerpoint/2010/main" val="51838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902FC6-061E-5F4C-9ACA-6C4849BEF69D}" type="datetimeFigureOut">
              <a:rPr lang="en-US" smtClean="0">
                <a:solidFill>
                  <a:prstClr val="black">
                    <a:tint val="75000"/>
                  </a:prstClr>
                </a:solidFill>
              </a:rPr>
              <a:pPr/>
              <a:t>11/16/2020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E107A0-7B7C-8743-BC43-85A450895B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39830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902FC6-061E-5F4C-9ACA-6C4849BEF69D}" type="datetimeFigureOut">
              <a:rPr lang="en-US" smtClean="0">
                <a:solidFill>
                  <a:prstClr val="black">
                    <a:tint val="75000"/>
                  </a:prstClr>
                </a:solidFill>
              </a:rPr>
              <a:pPr/>
              <a:t>11/16/2020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E107A0-7B7C-8743-BC43-85A450895B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50086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902FC6-061E-5F4C-9ACA-6C4849BEF69D}" type="datetimeFigureOut">
              <a:rPr lang="en-US" smtClean="0">
                <a:solidFill>
                  <a:prstClr val="black">
                    <a:tint val="75000"/>
                  </a:prstClr>
                </a:solidFill>
              </a:rPr>
              <a:pPr/>
              <a:t>11/16/2020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E107A0-7B7C-8743-BC43-85A450895B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63626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902FC6-061E-5F4C-9ACA-6C4849BEF69D}" type="datetimeFigureOut">
              <a:rPr lang="en-US" smtClean="0">
                <a:solidFill>
                  <a:prstClr val="black">
                    <a:tint val="75000"/>
                  </a:prstClr>
                </a:solidFill>
              </a:rPr>
              <a:pPr/>
              <a:t>11/16/2020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E107A0-7B7C-8743-BC43-85A450895B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46671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F902FC6-061E-5F4C-9ACA-6C4849BEF69D}" type="datetimeFigureOut">
              <a:rPr lang="en-US" smtClean="0">
                <a:solidFill>
                  <a:prstClr val="black">
                    <a:tint val="75000"/>
                  </a:prstClr>
                </a:solidFill>
              </a:rPr>
              <a:pPr/>
              <a:t>11/16/2020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E107A0-7B7C-8743-BC43-85A450895B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74508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902FC6-061E-5F4C-9ACA-6C4849BEF69D}" type="datetimeFigureOut">
              <a:rPr lang="en-US" smtClean="0">
                <a:solidFill>
                  <a:prstClr val="black">
                    <a:tint val="75000"/>
                  </a:prstClr>
                </a:solidFill>
              </a:rPr>
              <a:pPr/>
              <a:t>11/16/2020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E107A0-7B7C-8743-BC43-85A450895B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00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902FC6-061E-5F4C-9ACA-6C4849BEF69D}" type="datetimeFigureOut">
              <a:rPr lang="en-US" smtClean="0">
                <a:solidFill>
                  <a:prstClr val="black">
                    <a:tint val="75000"/>
                  </a:prstClr>
                </a:solidFill>
              </a:rPr>
              <a:pPr/>
              <a:t>11/16/2020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E107A0-7B7C-8743-BC43-85A450895B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8975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902FC6-061E-5F4C-9ACA-6C4849BEF69D}" type="datetimeFigureOut">
              <a:rPr lang="en-US" smtClean="0">
                <a:solidFill>
                  <a:prstClr val="black">
                    <a:tint val="75000"/>
                  </a:prstClr>
                </a:solidFill>
              </a:rPr>
              <a:pPr/>
              <a:t>11/16/2020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E107A0-7B7C-8743-BC43-85A450895B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48119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902FC6-061E-5F4C-9ACA-6C4849BEF69D}" type="datetimeFigureOut">
              <a:rPr lang="en-US" smtClean="0">
                <a:solidFill>
                  <a:prstClr val="black">
                    <a:tint val="75000"/>
                  </a:prstClr>
                </a:solidFill>
              </a:rPr>
              <a:pPr/>
              <a:t>11/16/2020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9E107A0-7B7C-8743-BC43-85A450895B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20414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902FC6-061E-5F4C-9ACA-6C4849BEF69D}" type="datetimeFigureOut">
              <a:rPr lang="en-US" smtClean="0">
                <a:solidFill>
                  <a:prstClr val="black">
                    <a:tint val="75000"/>
                  </a:prstClr>
                </a:solidFill>
              </a:rPr>
              <a:pPr/>
              <a:t>11/16/2020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9E107A0-7B7C-8743-BC43-85A450895B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7610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902FC6-061E-5F4C-9ACA-6C4849BEF69D}" type="datetimeFigureOut">
              <a:rPr lang="en-US" smtClean="0"/>
              <a:t>11/16/2020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E107A0-7B7C-8743-BC43-85A450895BAC}" type="slidenum">
              <a:rPr lang="en-US" smtClean="0"/>
              <a:t>‹#›</a:t>
            </a:fld>
            <a:endParaRPr lang="en-US"/>
          </a:p>
        </p:txBody>
      </p:sp>
    </p:spTree>
    <p:extLst>
      <p:ext uri="{BB962C8B-B14F-4D97-AF65-F5344CB8AC3E}">
        <p14:creationId xmlns:p14="http://schemas.microsoft.com/office/powerpoint/2010/main" val="21754560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902FC6-061E-5F4C-9ACA-6C4849BEF69D}" type="datetimeFigureOut">
              <a:rPr lang="en-US" smtClean="0">
                <a:solidFill>
                  <a:prstClr val="black">
                    <a:tint val="75000"/>
                  </a:prstClr>
                </a:solidFill>
              </a:rPr>
              <a:pPr/>
              <a:t>11/16/2020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9E107A0-7B7C-8743-BC43-85A450895B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40987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902FC6-061E-5F4C-9ACA-6C4849BEF69D}" type="datetimeFigureOut">
              <a:rPr lang="en-US" smtClean="0">
                <a:solidFill>
                  <a:prstClr val="black">
                    <a:tint val="75000"/>
                  </a:prstClr>
                </a:solidFill>
              </a:rPr>
              <a:pPr/>
              <a:t>11/16/2020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E107A0-7B7C-8743-BC43-85A450895B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01201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902FC6-061E-5F4C-9ACA-6C4849BEF69D}" type="datetimeFigureOut">
              <a:rPr lang="en-US" smtClean="0">
                <a:solidFill>
                  <a:prstClr val="black">
                    <a:tint val="75000"/>
                  </a:prstClr>
                </a:solidFill>
              </a:rPr>
              <a:pPr/>
              <a:t>11/16/2020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E107A0-7B7C-8743-BC43-85A450895B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3380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902FC6-061E-5F4C-9ACA-6C4849BEF69D}" type="datetimeFigureOut">
              <a:rPr lang="en-US" smtClean="0">
                <a:solidFill>
                  <a:prstClr val="black">
                    <a:tint val="75000"/>
                  </a:prstClr>
                </a:solidFill>
              </a:rPr>
              <a:pPr/>
              <a:t>11/16/2020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E107A0-7B7C-8743-BC43-85A450895B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32442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902FC6-061E-5F4C-9ACA-6C4849BEF69D}" type="datetimeFigureOut">
              <a:rPr lang="en-US" smtClean="0">
                <a:solidFill>
                  <a:prstClr val="black">
                    <a:tint val="75000"/>
                  </a:prstClr>
                </a:solidFill>
              </a:rPr>
              <a:pPr/>
              <a:t>11/16/2020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E107A0-7B7C-8743-BC43-85A450895B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4844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902FC6-061E-5F4C-9ACA-6C4849BEF69D}" type="datetimeFigureOut">
              <a:rPr lang="en-US" smtClean="0"/>
              <a:t>11/16/2020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E107A0-7B7C-8743-BC43-85A450895BAC}" type="slidenum">
              <a:rPr lang="en-US" smtClean="0"/>
              <a:t>‹#›</a:t>
            </a:fld>
            <a:endParaRPr lang="en-US"/>
          </a:p>
        </p:txBody>
      </p:sp>
    </p:spTree>
    <p:extLst>
      <p:ext uri="{BB962C8B-B14F-4D97-AF65-F5344CB8AC3E}">
        <p14:creationId xmlns:p14="http://schemas.microsoft.com/office/powerpoint/2010/main" val="505618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902FC6-061E-5F4C-9ACA-6C4849BEF69D}" type="datetimeFigureOut">
              <a:rPr lang="en-US" smtClean="0"/>
              <a:t>11/16/2020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E107A0-7B7C-8743-BC43-85A450895BAC}" type="slidenum">
              <a:rPr lang="en-US" smtClean="0"/>
              <a:t>‹#›</a:t>
            </a:fld>
            <a:endParaRPr lang="en-US"/>
          </a:p>
        </p:txBody>
      </p:sp>
    </p:spTree>
    <p:extLst>
      <p:ext uri="{BB962C8B-B14F-4D97-AF65-F5344CB8AC3E}">
        <p14:creationId xmlns:p14="http://schemas.microsoft.com/office/powerpoint/2010/main" val="717889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902FC6-061E-5F4C-9ACA-6C4849BEF69D}" type="datetimeFigureOut">
              <a:rPr lang="en-US" smtClean="0"/>
              <a:t>11/16/2020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E107A0-7B7C-8743-BC43-85A450895BAC}" type="slidenum">
              <a:rPr lang="en-US" smtClean="0"/>
              <a:t>‹#›</a:t>
            </a:fld>
            <a:endParaRPr lang="en-US"/>
          </a:p>
        </p:txBody>
      </p:sp>
    </p:spTree>
    <p:extLst>
      <p:ext uri="{BB962C8B-B14F-4D97-AF65-F5344CB8AC3E}">
        <p14:creationId xmlns:p14="http://schemas.microsoft.com/office/powerpoint/2010/main" val="1879114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902FC6-061E-5F4C-9ACA-6C4849BEF69D}" type="datetimeFigureOut">
              <a:rPr lang="en-US" smtClean="0"/>
              <a:t>11/16/2020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E107A0-7B7C-8743-BC43-85A450895BAC}" type="slidenum">
              <a:rPr lang="en-US" smtClean="0"/>
              <a:t>‹#›</a:t>
            </a:fld>
            <a:endParaRPr lang="en-US"/>
          </a:p>
        </p:txBody>
      </p:sp>
    </p:spTree>
    <p:extLst>
      <p:ext uri="{BB962C8B-B14F-4D97-AF65-F5344CB8AC3E}">
        <p14:creationId xmlns:p14="http://schemas.microsoft.com/office/powerpoint/2010/main" val="2314500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902FC6-061E-5F4C-9ACA-6C4849BEF69D}" type="datetimeFigureOut">
              <a:rPr lang="en-US" smtClean="0"/>
              <a:t>11/16/2020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E107A0-7B7C-8743-BC43-85A450895BAC}" type="slidenum">
              <a:rPr lang="en-US" smtClean="0"/>
              <a:t>‹#›</a:t>
            </a:fld>
            <a:endParaRPr lang="en-US"/>
          </a:p>
        </p:txBody>
      </p:sp>
    </p:spTree>
    <p:extLst>
      <p:ext uri="{BB962C8B-B14F-4D97-AF65-F5344CB8AC3E}">
        <p14:creationId xmlns:p14="http://schemas.microsoft.com/office/powerpoint/2010/main" val="2453269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902FC6-061E-5F4C-9ACA-6C4849BEF69D}" type="datetimeFigureOut">
              <a:rPr lang="en-US" smtClean="0"/>
              <a:t>11/16/2020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E107A0-7B7C-8743-BC43-85A450895BAC}" type="slidenum">
              <a:rPr lang="en-US" smtClean="0"/>
              <a:t>‹#›</a:t>
            </a:fld>
            <a:endParaRPr lang="en-US"/>
          </a:p>
        </p:txBody>
      </p:sp>
    </p:spTree>
    <p:extLst>
      <p:ext uri="{BB962C8B-B14F-4D97-AF65-F5344CB8AC3E}">
        <p14:creationId xmlns:p14="http://schemas.microsoft.com/office/powerpoint/2010/main" val="13832557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F902FC6-061E-5F4C-9ACA-6C4849BEF69D}" type="datetimeFigureOut">
              <a:rPr lang="en-US" smtClean="0">
                <a:solidFill>
                  <a:prstClr val="black">
                    <a:tint val="75000"/>
                  </a:prstClr>
                </a:solidFill>
              </a:rPr>
              <a:pPr/>
              <a:t>11/16/2020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9E107A0-7B7C-8743-BC43-85A450895B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3021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902FC6-061E-5F4C-9ACA-6C4849BEF69D}" type="datetimeFigureOut">
              <a:rPr lang="en-US" smtClean="0">
                <a:solidFill>
                  <a:prstClr val="black">
                    <a:tint val="75000"/>
                  </a:prstClr>
                </a:solidFill>
              </a:rPr>
              <a:pPr/>
              <a:t>11/16/2020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E107A0-7B7C-8743-BC43-85A450895B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63653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902FC6-061E-5F4C-9ACA-6C4849BEF69D}" type="datetimeFigureOut">
              <a:rPr lang="en-US" smtClean="0">
                <a:solidFill>
                  <a:prstClr val="black">
                    <a:tint val="75000"/>
                  </a:prstClr>
                </a:solidFill>
              </a:rPr>
              <a:pPr/>
              <a:t>11/16/2020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E107A0-7B7C-8743-BC43-85A450895B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117403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5.pn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jpg"/><Relationship Id="rId15" Type="http://schemas.openxmlformats.org/officeDocument/2006/relationships/image" Target="../media/image16.jpg"/><Relationship Id="rId10" Type="http://schemas.openxmlformats.org/officeDocument/2006/relationships/image" Target="../media/image11.jpeg"/><Relationship Id="rId4" Type="http://schemas.microsoft.com/office/2007/relationships/hdphoto" Target="../media/hdphoto1.wdp"/><Relationship Id="rId9" Type="http://schemas.openxmlformats.org/officeDocument/2006/relationships/image" Target="../media/image10.jpeg"/><Relationship Id="rId14" Type="http://schemas.openxmlformats.org/officeDocument/2006/relationships/image" Target="../media/image15.jp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0" y="1252538"/>
            <a:ext cx="9144000" cy="14700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8000"/>
                </a:solidFill>
              </a:rPr>
              <a:t>South African Shark Resources:</a:t>
            </a:r>
            <a:br>
              <a:rPr lang="en-US" sz="3600" b="1" dirty="0" smtClean="0">
                <a:solidFill>
                  <a:srgbClr val="008000"/>
                </a:solidFill>
              </a:rPr>
            </a:br>
            <a:r>
              <a:rPr lang="en-US" sz="3600" b="1" dirty="0" smtClean="0">
                <a:solidFill>
                  <a:srgbClr val="008000"/>
                </a:solidFill>
              </a:rPr>
              <a:t>Balancing Conservation and Commercial Use</a:t>
            </a:r>
            <a:endParaRPr lang="en-US" sz="3600" b="1" dirty="0">
              <a:solidFill>
                <a:srgbClr val="008000"/>
              </a:solidFill>
            </a:endParaRPr>
          </a:p>
        </p:txBody>
      </p:sp>
      <p:pic>
        <p:nvPicPr>
          <p:cNvPr id="5" name="Picture 4"/>
          <p:cNvPicPr>
            <a:picLocks noChangeAspect="1"/>
          </p:cNvPicPr>
          <p:nvPr/>
        </p:nvPicPr>
        <p:blipFill>
          <a:blip r:embed="rId3"/>
          <a:stretch>
            <a:fillRect/>
          </a:stretch>
        </p:blipFill>
        <p:spPr>
          <a:xfrm>
            <a:off x="1773976" y="2641449"/>
            <a:ext cx="5596047" cy="2905281"/>
          </a:xfrm>
          <a:prstGeom prst="rect">
            <a:avLst/>
          </a:prstGeom>
        </p:spPr>
      </p:pic>
    </p:spTree>
    <p:extLst>
      <p:ext uri="{BB962C8B-B14F-4D97-AF65-F5344CB8AC3E}">
        <p14:creationId xmlns:p14="http://schemas.microsoft.com/office/powerpoint/2010/main" val="3749440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1742" y="357113"/>
            <a:ext cx="8229600" cy="1143000"/>
          </a:xfrm>
        </p:spPr>
        <p:txBody>
          <a:bodyPr>
            <a:normAutofit/>
          </a:bodyPr>
          <a:lstStyle/>
          <a:p>
            <a:r>
              <a:rPr lang="en-US" sz="6500" b="1" dirty="0">
                <a:solidFill>
                  <a:srgbClr val="003500"/>
                </a:solidFill>
              </a:rPr>
              <a:t>THANK YOU!</a:t>
            </a:r>
          </a:p>
        </p:txBody>
      </p:sp>
      <p:cxnSp>
        <p:nvCxnSpPr>
          <p:cNvPr id="6" name="Straight Connector 5"/>
          <p:cNvCxnSpPr/>
          <p:nvPr/>
        </p:nvCxnSpPr>
        <p:spPr>
          <a:xfrm>
            <a:off x="478333" y="2672269"/>
            <a:ext cx="0" cy="257329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 name="Content Placeholder 2"/>
          <p:cNvSpPr txBox="1">
            <a:spLocks/>
          </p:cNvSpPr>
          <p:nvPr/>
        </p:nvSpPr>
        <p:spPr>
          <a:xfrm>
            <a:off x="579001" y="1494882"/>
            <a:ext cx="9144000" cy="257859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smtClean="0">
                <a:latin typeface="Arial Narrow" panose="020B0606020202030204" pitchFamily="34" charset="0"/>
              </a:rPr>
              <a:t>Sarika Singh</a:t>
            </a:r>
            <a:endParaRPr lang="en-US" dirty="0" smtClean="0">
              <a:latin typeface="Arial Narrow" panose="020B0606020202030204" pitchFamily="34" charset="0"/>
            </a:endParaRPr>
          </a:p>
          <a:p>
            <a:pPr marL="0" indent="0">
              <a:buFont typeface="Arial"/>
              <a:buNone/>
            </a:pPr>
            <a:r>
              <a:rPr lang="en-US" sz="2800" dirty="0" smtClean="0">
                <a:latin typeface="Arial Narrow" panose="020B0606020202030204" pitchFamily="34" charset="0"/>
              </a:rPr>
              <a:t>Expert Panel to review South Africa’s NPOA-Sharks</a:t>
            </a:r>
          </a:p>
          <a:p>
            <a:pPr marL="0" indent="0">
              <a:buFont typeface="Arial"/>
              <a:buNone/>
            </a:pPr>
            <a:r>
              <a:rPr lang="en-US" sz="2800" dirty="0" smtClean="0">
                <a:latin typeface="Arial Narrow" panose="020B0606020202030204" pitchFamily="34" charset="0"/>
              </a:rPr>
              <a:t>Oceans and Coasts: Research</a:t>
            </a:r>
          </a:p>
          <a:p>
            <a:pPr marL="0" indent="0">
              <a:buFont typeface="Arial"/>
              <a:buNone/>
            </a:pPr>
            <a:r>
              <a:rPr lang="en-US" sz="2800" dirty="0" smtClean="0">
                <a:latin typeface="Arial Narrow" panose="020B0606020202030204" pitchFamily="34" charset="0"/>
              </a:rPr>
              <a:t>Department of Environment,  Forestry and Fisheries</a:t>
            </a:r>
            <a:endParaRPr lang="en-US" sz="2800" dirty="0">
              <a:latin typeface="Arial Narrow" panose="020B0606020202030204" pitchFamily="34" charset="0"/>
            </a:endParaRPr>
          </a:p>
        </p:txBody>
      </p:sp>
      <p:sp>
        <p:nvSpPr>
          <p:cNvPr id="7" name="TextBox 6"/>
          <p:cNvSpPr txBox="1"/>
          <p:nvPr/>
        </p:nvSpPr>
        <p:spPr>
          <a:xfrm>
            <a:off x="4753436" y="4521762"/>
            <a:ext cx="4475746" cy="1384995"/>
          </a:xfrm>
          <a:prstGeom prst="rect">
            <a:avLst/>
          </a:prstGeom>
          <a:noFill/>
        </p:spPr>
        <p:txBody>
          <a:bodyPr wrap="square" rtlCol="0">
            <a:spAutoFit/>
          </a:bodyPr>
          <a:lstStyle/>
          <a:p>
            <a:r>
              <a:rPr lang="en-US" sz="1400" dirty="0" smtClean="0">
                <a:latin typeface="Arial Narrow" panose="020B0606020202030204" pitchFamily="34" charset="0"/>
              </a:rPr>
              <a:t>Specific Acknowledgements:</a:t>
            </a:r>
          </a:p>
          <a:p>
            <a:r>
              <a:rPr lang="en-US" sz="1400" b="1" dirty="0" err="1" smtClean="0">
                <a:latin typeface="Arial Narrow" panose="020B0606020202030204" pitchFamily="34" charset="0"/>
              </a:rPr>
              <a:t>Morne</a:t>
            </a:r>
            <a:r>
              <a:rPr lang="en-US" sz="1400" b="1" dirty="0" smtClean="0">
                <a:latin typeface="Arial Narrow" panose="020B0606020202030204" pitchFamily="34" charset="0"/>
              </a:rPr>
              <a:t> Hardenberg : Images</a:t>
            </a:r>
            <a:r>
              <a:rPr lang="en-US" sz="1400" dirty="0" smtClean="0">
                <a:latin typeface="Arial Narrow" panose="020B0606020202030204" pitchFamily="34" charset="0"/>
              </a:rPr>
              <a:t> </a:t>
            </a:r>
          </a:p>
          <a:p>
            <a:r>
              <a:rPr lang="en-US" sz="1400" dirty="0" err="1" smtClean="0">
                <a:latin typeface="Arial Narrow" panose="020B0606020202030204" pitchFamily="34" charset="0"/>
              </a:rPr>
              <a:t>Mako</a:t>
            </a:r>
            <a:r>
              <a:rPr lang="en-US" sz="1400" dirty="0" smtClean="0">
                <a:latin typeface="Arial Narrow" panose="020B0606020202030204" pitchFamily="34" charset="0"/>
              </a:rPr>
              <a:t> Shark, Blue Shark</a:t>
            </a:r>
            <a:r>
              <a:rPr lang="en-US" sz="1400" dirty="0">
                <a:latin typeface="Arial Narrow" panose="020B0606020202030204" pitchFamily="34" charset="0"/>
              </a:rPr>
              <a:t>, </a:t>
            </a:r>
            <a:r>
              <a:rPr lang="en-US" sz="1400" dirty="0" smtClean="0">
                <a:latin typeface="Arial Narrow" panose="020B0606020202030204" pitchFamily="34" charset="0"/>
              </a:rPr>
              <a:t>Great White Shark, Cow Shark, Tourism Sardine Run. </a:t>
            </a:r>
          </a:p>
          <a:p>
            <a:endParaRPr lang="en-US" sz="1400" dirty="0" smtClean="0">
              <a:latin typeface="Arial Narrow" panose="020B0606020202030204" pitchFamily="34" charset="0"/>
            </a:endParaRPr>
          </a:p>
          <a:p>
            <a:endParaRPr lang="en-ZA" sz="1400" dirty="0">
              <a:latin typeface="Arial Narrow" panose="020B0606020202030204" pitchFamily="34" charset="0"/>
            </a:endParaRPr>
          </a:p>
        </p:txBody>
      </p:sp>
    </p:spTree>
    <p:extLst>
      <p:ext uri="{BB962C8B-B14F-4D97-AF65-F5344CB8AC3E}">
        <p14:creationId xmlns:p14="http://schemas.microsoft.com/office/powerpoint/2010/main" val="3205677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152" y="129208"/>
            <a:ext cx="7863371" cy="1143000"/>
          </a:xfrm>
        </p:spPr>
        <p:txBody>
          <a:bodyPr/>
          <a:lstStyle/>
          <a:p>
            <a:pPr algn="l"/>
            <a:r>
              <a:rPr lang="en-US" b="1" dirty="0" smtClean="0">
                <a:latin typeface="Arial Narrow" panose="020B0606020202030204" pitchFamily="34" charset="0"/>
              </a:rPr>
              <a:t>Sharks as a Resource</a:t>
            </a:r>
            <a:endParaRPr lang="en-ZA" b="1" dirty="0">
              <a:latin typeface="Arial Narrow" panose="020B0606020202030204" pitchFamily="34" charset="0"/>
            </a:endParaRPr>
          </a:p>
        </p:txBody>
      </p:sp>
      <p:sp>
        <p:nvSpPr>
          <p:cNvPr id="3" name="Content Placeholder 2"/>
          <p:cNvSpPr>
            <a:spLocks noGrp="1"/>
          </p:cNvSpPr>
          <p:nvPr>
            <p:ph idx="1"/>
          </p:nvPr>
        </p:nvSpPr>
        <p:spPr>
          <a:xfrm>
            <a:off x="0" y="1331843"/>
            <a:ext cx="6301699" cy="4661453"/>
          </a:xfrm>
        </p:spPr>
        <p:txBody>
          <a:bodyPr>
            <a:normAutofit fontScale="85000" lnSpcReduction="10000"/>
          </a:bodyPr>
          <a:lstStyle/>
          <a:p>
            <a:pPr>
              <a:lnSpc>
                <a:spcPct val="150000"/>
              </a:lnSpc>
            </a:pPr>
            <a:r>
              <a:rPr lang="en-US" dirty="0" smtClean="0">
                <a:solidFill>
                  <a:schemeClr val="tx1"/>
                </a:solidFill>
                <a:latin typeface="Arial Narrow" panose="020B0606020202030204" pitchFamily="34" charset="0"/>
              </a:rPr>
              <a:t>Rich diversity, high levels of endemism, intrinsic conservation value</a:t>
            </a:r>
          </a:p>
          <a:p>
            <a:pPr>
              <a:lnSpc>
                <a:spcPct val="150000"/>
              </a:lnSpc>
            </a:pPr>
            <a:r>
              <a:rPr lang="en-US" dirty="0" smtClean="0">
                <a:latin typeface="Arial Narrow" panose="020B0606020202030204" pitchFamily="34" charset="0"/>
              </a:rPr>
              <a:t>Sharks are ecologically and economically valuable</a:t>
            </a:r>
          </a:p>
          <a:p>
            <a:pPr>
              <a:lnSpc>
                <a:spcPct val="150000"/>
              </a:lnSpc>
            </a:pPr>
            <a:r>
              <a:rPr lang="en-US" dirty="0" smtClean="0">
                <a:solidFill>
                  <a:schemeClr val="tx1"/>
                </a:solidFill>
                <a:latin typeface="Arial Narrow" panose="020B0606020202030204" pitchFamily="34" charset="0"/>
              </a:rPr>
              <a:t>Utilization can be extractive and non-extractive</a:t>
            </a:r>
          </a:p>
          <a:p>
            <a:pPr marL="457200" lvl="1" indent="0" algn="ctr">
              <a:lnSpc>
                <a:spcPct val="150000"/>
              </a:lnSpc>
              <a:buNone/>
            </a:pPr>
            <a:r>
              <a:rPr lang="en-US" sz="4300" b="1" dirty="0" smtClean="0">
                <a:solidFill>
                  <a:schemeClr val="tx1"/>
                </a:solidFill>
                <a:latin typeface="Arial Narrow" panose="020B0606020202030204" pitchFamily="34" charset="0"/>
              </a:rPr>
              <a:t>Need for balance!</a:t>
            </a:r>
            <a:endParaRPr lang="en-ZA" sz="4300" b="1" dirty="0" smtClean="0">
              <a:solidFill>
                <a:schemeClr val="tx1"/>
              </a:solidFill>
              <a:latin typeface="Arial Narrow" panose="020B0606020202030204" pitchFamily="34" charset="0"/>
            </a:endParaRPr>
          </a:p>
          <a:p>
            <a:pPr>
              <a:lnSpc>
                <a:spcPct val="150000"/>
              </a:lnSpc>
            </a:pPr>
            <a:endParaRPr lang="en-ZA" dirty="0">
              <a:solidFill>
                <a:schemeClr val="tx1"/>
              </a:solidFill>
              <a:latin typeface="Arial Narrow" panose="020B0606020202030204" pitchFamily="34" charset="0"/>
            </a:endParaRPr>
          </a:p>
          <a:p>
            <a:pPr>
              <a:lnSpc>
                <a:spcPct val="150000"/>
              </a:lnSpc>
            </a:pPr>
            <a:endParaRPr lang="en-ZA" dirty="0">
              <a:solidFill>
                <a:schemeClr val="tx1"/>
              </a:solidFill>
              <a:latin typeface="Arial Narrow" panose="020B0606020202030204" pitchFamily="34" charset="0"/>
            </a:endParaRPr>
          </a:p>
        </p:txBody>
      </p:sp>
      <p:pic>
        <p:nvPicPr>
          <p:cNvPr id="6" name="Picture 5"/>
          <p:cNvPicPr>
            <a:picLocks noChangeAspect="1"/>
          </p:cNvPicPr>
          <p:nvPr/>
        </p:nvPicPr>
        <p:blipFill>
          <a:blip r:embed="rId3"/>
          <a:stretch>
            <a:fillRect/>
          </a:stretch>
        </p:blipFill>
        <p:spPr>
          <a:xfrm>
            <a:off x="5739434" y="129208"/>
            <a:ext cx="3308313" cy="4226224"/>
          </a:xfrm>
          <a:prstGeom prst="rect">
            <a:avLst/>
          </a:prstGeom>
        </p:spPr>
      </p:pic>
    </p:spTree>
    <p:extLst>
      <p:ext uri="{BB962C8B-B14F-4D97-AF65-F5344CB8AC3E}">
        <p14:creationId xmlns:p14="http://schemas.microsoft.com/office/powerpoint/2010/main" val="41369416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75800" y="858167"/>
            <a:ext cx="6184824" cy="3899354"/>
            <a:chOff x="2597156" y="112037"/>
            <a:chExt cx="7788850" cy="3924891"/>
          </a:xfrm>
        </p:grpSpPr>
        <p:pic>
          <p:nvPicPr>
            <p:cNvPr id="2" name="Picture 1"/>
            <p:cNvPicPr>
              <a:picLocks noChangeAspect="1"/>
            </p:cNvPicPr>
            <p:nvPr/>
          </p:nvPicPr>
          <p:blipFill rotWithShape="1">
            <a:blip r:embed="rId3">
              <a:biLevel thresh="25000"/>
              <a:extLst>
                <a:ext uri="{BEBA8EAE-BF5A-486C-A8C5-ECC9F3942E4B}">
                  <a14:imgProps xmlns:a14="http://schemas.microsoft.com/office/drawing/2010/main">
                    <a14:imgLayer r:embed="rId4">
                      <a14:imgEffect>
                        <a14:saturation sat="0"/>
                      </a14:imgEffect>
                    </a14:imgLayer>
                  </a14:imgProps>
                </a:ext>
              </a:extLst>
            </a:blip>
            <a:srcRect l="-873" t="40315" r="621" b="254"/>
            <a:stretch/>
          </p:blipFill>
          <p:spPr>
            <a:xfrm>
              <a:off x="2597156" y="112037"/>
              <a:ext cx="7788850" cy="3924891"/>
            </a:xfrm>
            <a:prstGeom prst="rect">
              <a:avLst/>
            </a:prstGeom>
          </p:spPr>
        </p:pic>
        <p:sp>
          <p:nvSpPr>
            <p:cNvPr id="10" name="TextBox 9"/>
            <p:cNvSpPr txBox="1"/>
            <p:nvPr/>
          </p:nvSpPr>
          <p:spPr>
            <a:xfrm>
              <a:off x="3732702" y="1751611"/>
              <a:ext cx="1790056" cy="1394065"/>
            </a:xfrm>
            <a:prstGeom prst="rect">
              <a:avLst/>
            </a:prstGeom>
            <a:noFill/>
          </p:spPr>
          <p:txBody>
            <a:bodyPr wrap="square" rtlCol="0">
              <a:spAutoFit/>
            </a:bodyPr>
            <a:lstStyle/>
            <a:p>
              <a:pPr indent="-42863"/>
              <a:r>
                <a:rPr lang="en-US" sz="1200" b="1" dirty="0" smtClean="0">
                  <a:solidFill>
                    <a:prstClr val="white"/>
                  </a:solidFill>
                  <a:latin typeface="Arial Narrow" panose="020B0606020202030204" pitchFamily="34" charset="0"/>
                </a:rPr>
                <a:t>Western Cape </a:t>
              </a:r>
              <a:r>
                <a:rPr lang="en-US" sz="1200" dirty="0" smtClean="0">
                  <a:solidFill>
                    <a:prstClr val="white"/>
                  </a:solidFill>
                  <a:latin typeface="Arial Narrow" panose="020B0606020202030204" pitchFamily="34" charset="0"/>
                </a:rPr>
                <a:t>		</a:t>
              </a:r>
            </a:p>
            <a:p>
              <a:pPr indent="-42863"/>
              <a:r>
                <a:rPr lang="en-US" sz="1200" dirty="0" smtClean="0">
                  <a:solidFill>
                    <a:prstClr val="white"/>
                  </a:solidFill>
                  <a:latin typeface="Arial Narrow" panose="020B0606020202030204" pitchFamily="34" charset="0"/>
                </a:rPr>
                <a:t>Great White Shark</a:t>
              </a:r>
            </a:p>
            <a:p>
              <a:pPr indent="-42863"/>
              <a:r>
                <a:rPr lang="en-US" sz="1200" dirty="0" smtClean="0">
                  <a:solidFill>
                    <a:prstClr val="white"/>
                  </a:solidFill>
                  <a:latin typeface="Arial Narrow" panose="020B0606020202030204" pitchFamily="34" charset="0"/>
                </a:rPr>
                <a:t>Cow Sharks</a:t>
              </a:r>
            </a:p>
            <a:p>
              <a:pPr indent="-42863"/>
              <a:r>
                <a:rPr lang="en-US" sz="1200" dirty="0" err="1" smtClean="0">
                  <a:solidFill>
                    <a:prstClr val="white"/>
                  </a:solidFill>
                  <a:latin typeface="Arial Narrow" panose="020B0606020202030204" pitchFamily="34" charset="0"/>
                </a:rPr>
                <a:t>Mako</a:t>
              </a:r>
              <a:r>
                <a:rPr lang="en-US" sz="1200" dirty="0" smtClean="0">
                  <a:solidFill>
                    <a:prstClr val="white"/>
                  </a:solidFill>
                  <a:latin typeface="Arial Narrow" panose="020B0606020202030204" pitchFamily="34" charset="0"/>
                </a:rPr>
                <a:t> &amp; Blue Shark</a:t>
              </a:r>
            </a:p>
            <a:p>
              <a:pPr indent="-42863"/>
              <a:r>
                <a:rPr lang="en-US" sz="1200" dirty="0" err="1" smtClean="0">
                  <a:solidFill>
                    <a:prstClr val="white"/>
                  </a:solidFill>
                  <a:latin typeface="Arial Narrow" panose="020B0606020202030204" pitchFamily="34" charset="0"/>
                </a:rPr>
                <a:t>Shysharks</a:t>
              </a:r>
              <a:r>
                <a:rPr lang="en-US" sz="1200" dirty="0" smtClean="0">
                  <a:solidFill>
                    <a:prstClr val="white"/>
                  </a:solidFill>
                  <a:latin typeface="Arial Narrow" panose="020B0606020202030204" pitchFamily="34" charset="0"/>
                </a:rPr>
                <a:t> &amp; Pajama Shark (Endemics)</a:t>
              </a:r>
              <a:endParaRPr lang="en-US" sz="1200" dirty="0">
                <a:solidFill>
                  <a:prstClr val="white"/>
                </a:solidFill>
                <a:latin typeface="Arial Narrow" panose="020B0606020202030204" pitchFamily="34" charset="0"/>
              </a:endParaRPr>
            </a:p>
          </p:txBody>
        </p:sp>
        <p:sp>
          <p:nvSpPr>
            <p:cNvPr id="11" name="TextBox 10"/>
            <p:cNvSpPr txBox="1"/>
            <p:nvPr/>
          </p:nvSpPr>
          <p:spPr>
            <a:xfrm>
              <a:off x="5695246" y="1904443"/>
              <a:ext cx="1875295" cy="1641214"/>
            </a:xfrm>
            <a:prstGeom prst="rect">
              <a:avLst/>
            </a:prstGeom>
            <a:noFill/>
          </p:spPr>
          <p:txBody>
            <a:bodyPr wrap="square" rtlCol="0">
              <a:spAutoFit/>
            </a:bodyPr>
            <a:lstStyle/>
            <a:p>
              <a:r>
                <a:rPr lang="en-US" sz="1200" b="1" dirty="0">
                  <a:solidFill>
                    <a:prstClr val="white"/>
                  </a:solidFill>
                  <a:latin typeface="Arial Narrow" panose="020B0606020202030204" pitchFamily="34" charset="0"/>
                </a:rPr>
                <a:t>Eastern Cape</a:t>
              </a:r>
            </a:p>
            <a:p>
              <a:endParaRPr lang="en-US" sz="1200" b="1" dirty="0">
                <a:solidFill>
                  <a:prstClr val="white"/>
                </a:solidFill>
                <a:latin typeface="Arial Narrow" panose="020B0606020202030204" pitchFamily="34" charset="0"/>
              </a:endParaRPr>
            </a:p>
            <a:p>
              <a:r>
                <a:rPr lang="en-US" sz="1200" dirty="0" err="1">
                  <a:solidFill>
                    <a:prstClr val="white"/>
                  </a:solidFill>
                  <a:latin typeface="Arial Narrow" panose="020B0606020202030204" pitchFamily="34" charset="0"/>
                </a:rPr>
                <a:t>Raggedtooth</a:t>
              </a:r>
              <a:r>
                <a:rPr lang="en-US" sz="1200" dirty="0">
                  <a:solidFill>
                    <a:prstClr val="white"/>
                  </a:solidFill>
                  <a:latin typeface="Arial Narrow" panose="020B0606020202030204" pitchFamily="34" charset="0"/>
                </a:rPr>
                <a:t> Shark</a:t>
              </a:r>
            </a:p>
            <a:p>
              <a:r>
                <a:rPr lang="en-US" sz="1200" dirty="0">
                  <a:solidFill>
                    <a:prstClr val="white"/>
                  </a:solidFill>
                  <a:latin typeface="Arial Narrow" panose="020B0606020202030204" pitchFamily="34" charset="0"/>
                </a:rPr>
                <a:t>Great white Shark</a:t>
              </a:r>
            </a:p>
            <a:p>
              <a:r>
                <a:rPr lang="en-US" sz="1200" dirty="0" err="1">
                  <a:solidFill>
                    <a:prstClr val="white"/>
                  </a:solidFill>
                  <a:latin typeface="Arial Narrow" panose="020B0606020202030204" pitchFamily="34" charset="0"/>
                </a:rPr>
                <a:t>Carcharinids</a:t>
              </a:r>
              <a:r>
                <a:rPr lang="en-US" sz="1200" dirty="0">
                  <a:solidFill>
                    <a:prstClr val="white"/>
                  </a:solidFill>
                  <a:latin typeface="Arial Narrow" panose="020B0606020202030204" pitchFamily="34" charset="0"/>
                </a:rPr>
                <a:t> associated with </a:t>
              </a:r>
              <a:r>
                <a:rPr lang="en-US" sz="1200" dirty="0" smtClean="0">
                  <a:solidFill>
                    <a:prstClr val="white"/>
                  </a:solidFill>
                  <a:latin typeface="Arial Narrow" panose="020B0606020202030204" pitchFamily="34" charset="0"/>
                </a:rPr>
                <a:t>“Sardine Run”</a:t>
              </a:r>
              <a:endParaRPr lang="en-US" sz="1200" dirty="0">
                <a:solidFill>
                  <a:prstClr val="white"/>
                </a:solidFill>
                <a:latin typeface="Arial Narrow" panose="020B0606020202030204" pitchFamily="34" charset="0"/>
              </a:endParaRPr>
            </a:p>
            <a:p>
              <a:endParaRPr lang="en-ZA" sz="1200" dirty="0">
                <a:solidFill>
                  <a:prstClr val="white"/>
                </a:solidFill>
                <a:latin typeface="Arial Narrow" panose="020B0606020202030204" pitchFamily="34" charset="0"/>
              </a:endParaRPr>
            </a:p>
          </p:txBody>
        </p:sp>
        <p:sp>
          <p:nvSpPr>
            <p:cNvPr id="12" name="Rectangle 11"/>
            <p:cNvSpPr/>
            <p:nvPr/>
          </p:nvSpPr>
          <p:spPr>
            <a:xfrm>
              <a:off x="7446317" y="634717"/>
              <a:ext cx="1454632" cy="1469181"/>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sz="1350">
                <a:solidFill>
                  <a:prstClr val="white"/>
                </a:solidFill>
              </a:endParaRPr>
            </a:p>
          </p:txBody>
        </p:sp>
        <p:sp>
          <p:nvSpPr>
            <p:cNvPr id="13" name="TextBox 12"/>
            <p:cNvSpPr txBox="1"/>
            <p:nvPr/>
          </p:nvSpPr>
          <p:spPr>
            <a:xfrm>
              <a:off x="7583257" y="822235"/>
              <a:ext cx="1709379" cy="2323441"/>
            </a:xfrm>
            <a:prstGeom prst="rect">
              <a:avLst/>
            </a:prstGeom>
            <a:noFill/>
          </p:spPr>
          <p:txBody>
            <a:bodyPr wrap="square" rtlCol="0">
              <a:spAutoFit/>
            </a:bodyPr>
            <a:lstStyle/>
            <a:p>
              <a:r>
                <a:rPr lang="en-US" sz="1200" b="1" dirty="0">
                  <a:solidFill>
                    <a:prstClr val="white"/>
                  </a:solidFill>
                  <a:latin typeface="Arial Narrow" panose="020B0606020202030204" pitchFamily="34" charset="0"/>
                </a:rPr>
                <a:t>KZN</a:t>
              </a:r>
            </a:p>
            <a:p>
              <a:endParaRPr lang="en-US" sz="1200" b="1" dirty="0">
                <a:solidFill>
                  <a:prstClr val="white"/>
                </a:solidFill>
                <a:latin typeface="Arial Narrow" panose="020B0606020202030204" pitchFamily="34" charset="0"/>
              </a:endParaRPr>
            </a:p>
            <a:p>
              <a:r>
                <a:rPr lang="en-US" sz="1200" dirty="0">
                  <a:solidFill>
                    <a:prstClr val="white"/>
                  </a:solidFill>
                  <a:latin typeface="Arial Narrow" panose="020B0606020202030204" pitchFamily="34" charset="0"/>
                </a:rPr>
                <a:t>Tiger </a:t>
              </a:r>
              <a:r>
                <a:rPr lang="en-US" sz="1200" dirty="0" smtClean="0">
                  <a:solidFill>
                    <a:prstClr val="white"/>
                  </a:solidFill>
                  <a:latin typeface="Arial Narrow" panose="020B0606020202030204" pitchFamily="34" charset="0"/>
                </a:rPr>
                <a:t>Shark</a:t>
              </a:r>
              <a:endParaRPr lang="en-US" sz="1200" dirty="0">
                <a:solidFill>
                  <a:prstClr val="white"/>
                </a:solidFill>
                <a:latin typeface="Arial Narrow" panose="020B0606020202030204" pitchFamily="34" charset="0"/>
              </a:endParaRPr>
            </a:p>
            <a:p>
              <a:r>
                <a:rPr lang="en-US" sz="1200" dirty="0" err="1">
                  <a:solidFill>
                    <a:prstClr val="white"/>
                  </a:solidFill>
                  <a:latin typeface="Arial Narrow" panose="020B0606020202030204" pitchFamily="34" charset="0"/>
                </a:rPr>
                <a:t>Raggedtooth</a:t>
              </a:r>
              <a:r>
                <a:rPr lang="en-US" sz="1200" dirty="0">
                  <a:solidFill>
                    <a:prstClr val="white"/>
                  </a:solidFill>
                  <a:latin typeface="Arial Narrow" panose="020B0606020202030204" pitchFamily="34" charset="0"/>
                </a:rPr>
                <a:t> Shark </a:t>
              </a:r>
            </a:p>
            <a:p>
              <a:r>
                <a:rPr lang="en-US" sz="1200" dirty="0">
                  <a:solidFill>
                    <a:prstClr val="white"/>
                  </a:solidFill>
                  <a:latin typeface="Arial Narrow" panose="020B0606020202030204" pitchFamily="34" charset="0"/>
                </a:rPr>
                <a:t>Black Tip </a:t>
              </a:r>
              <a:r>
                <a:rPr lang="en-US" sz="1200" dirty="0" smtClean="0">
                  <a:solidFill>
                    <a:prstClr val="white"/>
                  </a:solidFill>
                  <a:latin typeface="Arial Narrow" panose="020B0606020202030204" pitchFamily="34" charset="0"/>
                </a:rPr>
                <a:t>Shark</a:t>
              </a:r>
              <a:endParaRPr lang="en-US" sz="1200" dirty="0">
                <a:solidFill>
                  <a:prstClr val="white"/>
                </a:solidFill>
                <a:latin typeface="Arial Narrow" panose="020B0606020202030204" pitchFamily="34" charset="0"/>
              </a:endParaRPr>
            </a:p>
            <a:p>
              <a:pPr indent="-85725"/>
              <a:r>
                <a:rPr lang="en-US" sz="1200" dirty="0">
                  <a:solidFill>
                    <a:prstClr val="white"/>
                  </a:solidFill>
                  <a:latin typeface="Arial Narrow" panose="020B0606020202030204" pitchFamily="34" charset="0"/>
                </a:rPr>
                <a:t>Zambezi/ Bull Shark </a:t>
              </a:r>
            </a:p>
            <a:p>
              <a:pPr indent="-85725"/>
              <a:r>
                <a:rPr lang="en-US" sz="1200" dirty="0">
                  <a:solidFill>
                    <a:prstClr val="white"/>
                  </a:solidFill>
                  <a:latin typeface="Arial Narrow" panose="020B0606020202030204" pitchFamily="34" charset="0"/>
                </a:rPr>
                <a:t>Whale Shark</a:t>
              </a:r>
            </a:p>
            <a:p>
              <a:pPr indent="-85725"/>
              <a:r>
                <a:rPr lang="en-US" sz="1200" dirty="0">
                  <a:solidFill>
                    <a:prstClr val="white"/>
                  </a:solidFill>
                  <a:latin typeface="Arial Narrow" panose="020B0606020202030204" pitchFamily="34" charset="0"/>
                </a:rPr>
                <a:t>Manta </a:t>
              </a:r>
              <a:r>
                <a:rPr lang="en-US" sz="1200" dirty="0" smtClean="0">
                  <a:solidFill>
                    <a:prstClr val="white"/>
                  </a:solidFill>
                  <a:latin typeface="Arial Narrow" panose="020B0606020202030204" pitchFamily="34" charset="0"/>
                </a:rPr>
                <a:t>Rays</a:t>
              </a:r>
              <a:endParaRPr lang="en-US" sz="1200" dirty="0">
                <a:solidFill>
                  <a:prstClr val="white"/>
                </a:solidFill>
                <a:latin typeface="Arial Narrow" panose="020B0606020202030204" pitchFamily="34" charset="0"/>
              </a:endParaRPr>
            </a:p>
            <a:p>
              <a:endParaRPr lang="en-US" sz="1200" dirty="0">
                <a:solidFill>
                  <a:prstClr val="white"/>
                </a:solidFill>
                <a:latin typeface="Arial Narrow" panose="020B0606020202030204" pitchFamily="34" charset="0"/>
              </a:endParaRPr>
            </a:p>
            <a:p>
              <a:endParaRPr lang="en-US" sz="1200" dirty="0">
                <a:solidFill>
                  <a:prstClr val="white"/>
                </a:solidFill>
                <a:latin typeface="Arial Narrow" panose="020B0606020202030204" pitchFamily="34" charset="0"/>
              </a:endParaRPr>
            </a:p>
            <a:p>
              <a:endParaRPr lang="en-US" sz="1200" dirty="0">
                <a:solidFill>
                  <a:prstClr val="white"/>
                </a:solidFill>
                <a:latin typeface="Arial Narrow" panose="020B0606020202030204" pitchFamily="34" charset="0"/>
              </a:endParaRPr>
            </a:p>
            <a:p>
              <a:endParaRPr lang="en-ZA" sz="1200" dirty="0">
                <a:solidFill>
                  <a:prstClr val="white"/>
                </a:solidFill>
                <a:latin typeface="Arial Narrow" panose="020B0606020202030204" pitchFamily="34" charset="0"/>
              </a:endParaRPr>
            </a:p>
          </p:txBody>
        </p:sp>
      </p:grpSp>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12024" t="7707" r="4994" b="19798"/>
          <a:stretch/>
        </p:blipFill>
        <p:spPr>
          <a:xfrm rot="10800000" flipV="1">
            <a:off x="6824762" y="4143260"/>
            <a:ext cx="2328239" cy="1353237"/>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5099" t="27282" r="14523"/>
          <a:stretch/>
        </p:blipFill>
        <p:spPr>
          <a:xfrm flipH="1">
            <a:off x="5734875" y="4747354"/>
            <a:ext cx="1745244" cy="1345221"/>
          </a:xfrm>
          <a:prstGeom prst="rect">
            <a:avLst/>
          </a:prstGeom>
          <a:noFill/>
          <a:ln>
            <a:noFill/>
          </a:ln>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77775" y="4747354"/>
            <a:ext cx="1757103" cy="1328159"/>
          </a:xfrm>
          <a:prstGeom prst="rect">
            <a:avLst/>
          </a:prstGeom>
        </p:spPr>
      </p:pic>
      <p:pic>
        <p:nvPicPr>
          <p:cNvPr id="25" name="Picture 24"/>
          <p:cNvPicPr>
            <a:picLocks noChangeAspect="1"/>
          </p:cNvPicPr>
          <p:nvPr/>
        </p:nvPicPr>
        <p:blipFill rotWithShape="1">
          <a:blip r:embed="rId8" cstate="print">
            <a:extLst>
              <a:ext uri="{28A0092B-C50C-407E-A947-70E740481C1C}">
                <a14:useLocalDpi xmlns:a14="http://schemas.microsoft.com/office/drawing/2010/main" val="0"/>
              </a:ext>
            </a:extLst>
          </a:blip>
          <a:srcRect l="12000" t="25206" r="1542" b="3022"/>
          <a:stretch/>
        </p:blipFill>
        <p:spPr>
          <a:xfrm>
            <a:off x="-40671" y="4442751"/>
            <a:ext cx="2096625" cy="1619965"/>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82" y="858167"/>
            <a:ext cx="2050820" cy="1276882"/>
          </a:xfrm>
          <a:prstGeom prst="rect">
            <a:avLst/>
          </a:prstGeom>
        </p:spPr>
      </p:pic>
      <p:pic>
        <p:nvPicPr>
          <p:cNvPr id="18" name="Picture 17"/>
          <p:cNvPicPr>
            <a:picLocks noChangeAspect="1"/>
          </p:cNvPicPr>
          <p:nvPr/>
        </p:nvPicPr>
        <p:blipFill rotWithShape="1">
          <a:blip r:embed="rId10" cstate="print">
            <a:extLst>
              <a:ext uri="{28A0092B-C50C-407E-A947-70E740481C1C}">
                <a14:useLocalDpi xmlns:a14="http://schemas.microsoft.com/office/drawing/2010/main" val="0"/>
              </a:ext>
            </a:extLst>
          </a:blip>
          <a:srcRect r="1625"/>
          <a:stretch/>
        </p:blipFill>
        <p:spPr>
          <a:xfrm>
            <a:off x="-26028" y="2042755"/>
            <a:ext cx="2069908" cy="1219982"/>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054" y="3165244"/>
            <a:ext cx="2073392" cy="1293385"/>
          </a:xfrm>
          <a:prstGeom prst="rect">
            <a:avLst/>
          </a:prstGeom>
        </p:spPr>
      </p:pic>
      <p:pic>
        <p:nvPicPr>
          <p:cNvPr id="9" name="Picture 8"/>
          <p:cNvPicPr>
            <a:picLocks noChangeAspect="1"/>
          </p:cNvPicPr>
          <p:nvPr/>
        </p:nvPicPr>
        <p:blipFill rotWithShape="1">
          <a:blip r:embed="rId12" cstate="print">
            <a:extLst>
              <a:ext uri="{28A0092B-C50C-407E-A947-70E740481C1C}">
                <a14:useLocalDpi xmlns:a14="http://schemas.microsoft.com/office/drawing/2010/main" val="0"/>
              </a:ext>
            </a:extLst>
          </a:blip>
          <a:srcRect l="2403" t="879" r="1" b="7935"/>
          <a:stretch/>
        </p:blipFill>
        <p:spPr>
          <a:xfrm>
            <a:off x="2023096" y="4757898"/>
            <a:ext cx="1948442" cy="1308051"/>
          </a:xfrm>
          <a:prstGeom prst="rect">
            <a:avLst/>
          </a:prstGeom>
        </p:spPr>
      </p:pic>
      <p:pic>
        <p:nvPicPr>
          <p:cNvPr id="3" name="Picture 2"/>
          <p:cNvPicPr>
            <a:picLocks noChangeAspect="1"/>
          </p:cNvPicPr>
          <p:nvPr/>
        </p:nvPicPr>
        <p:blipFill rotWithShape="1">
          <a:blip r:embed="rId13" cstate="print">
            <a:extLst>
              <a:ext uri="{28A0092B-C50C-407E-A947-70E740481C1C}">
                <a14:useLocalDpi xmlns:a14="http://schemas.microsoft.com/office/drawing/2010/main" val="0"/>
              </a:ext>
            </a:extLst>
          </a:blip>
          <a:srcRect b="38962"/>
          <a:stretch/>
        </p:blipFill>
        <p:spPr>
          <a:xfrm flipH="1">
            <a:off x="6835668" y="2107257"/>
            <a:ext cx="2328239" cy="1065840"/>
          </a:xfrm>
          <a:prstGeom prst="rect">
            <a:avLst/>
          </a:prstGeom>
        </p:spPr>
      </p:pic>
      <p:pic>
        <p:nvPicPr>
          <p:cNvPr id="5" name="Picture 4"/>
          <p:cNvPicPr>
            <a:picLocks noChangeAspect="1"/>
          </p:cNvPicPr>
          <p:nvPr/>
        </p:nvPicPr>
        <p:blipFill rotWithShape="1">
          <a:blip r:embed="rId14">
            <a:extLst>
              <a:ext uri="{28A0092B-C50C-407E-A947-70E740481C1C}">
                <a14:useLocalDpi xmlns:a14="http://schemas.microsoft.com/office/drawing/2010/main" val="0"/>
              </a:ext>
            </a:extLst>
          </a:blip>
          <a:srcRect l="10535" t="9225" b="9638"/>
          <a:stretch/>
        </p:blipFill>
        <p:spPr>
          <a:xfrm>
            <a:off x="6835668" y="873911"/>
            <a:ext cx="2326808" cy="1328988"/>
          </a:xfrm>
          <a:prstGeom prst="rect">
            <a:avLst/>
          </a:prstGeom>
        </p:spPr>
      </p:pic>
      <p:pic>
        <p:nvPicPr>
          <p:cNvPr id="22" name="Picture 21"/>
          <p:cNvPicPr>
            <a:picLocks noChangeAspect="1"/>
          </p:cNvPicPr>
          <p:nvPr/>
        </p:nvPicPr>
        <p:blipFill rotWithShape="1">
          <a:blip r:embed="rId15" cstate="print">
            <a:extLst>
              <a:ext uri="{28A0092B-C50C-407E-A947-70E740481C1C}">
                <a14:useLocalDpi xmlns:a14="http://schemas.microsoft.com/office/drawing/2010/main" val="0"/>
              </a:ext>
            </a:extLst>
          </a:blip>
          <a:srcRect t="20417" b="16239"/>
          <a:stretch/>
        </p:blipFill>
        <p:spPr>
          <a:xfrm>
            <a:off x="6835668" y="3165244"/>
            <a:ext cx="2317334" cy="978016"/>
          </a:xfrm>
          <a:prstGeom prst="rect">
            <a:avLst/>
          </a:prstGeom>
        </p:spPr>
      </p:pic>
      <p:sp>
        <p:nvSpPr>
          <p:cNvPr id="26" name="Title 1"/>
          <p:cNvSpPr txBox="1">
            <a:spLocks/>
          </p:cNvSpPr>
          <p:nvPr/>
        </p:nvSpPr>
        <p:spPr>
          <a:xfrm>
            <a:off x="93034" y="37074"/>
            <a:ext cx="9150357" cy="598712"/>
          </a:xfrm>
          <a:prstGeom prst="rect">
            <a:avLst/>
          </a:prstGeom>
        </p:spPr>
        <p:txBody>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algn="l"/>
            <a:r>
              <a:rPr lang="en-US" sz="3600" b="1" dirty="0" smtClean="0">
                <a:latin typeface="Arial Narrow" panose="020B0606020202030204" pitchFamily="34" charset="0"/>
              </a:rPr>
              <a:t>Shark Tourism in </a:t>
            </a:r>
            <a:r>
              <a:rPr lang="en-US" sz="3200" b="1" dirty="0" smtClean="0">
                <a:latin typeface="Arial Narrow" panose="020B0606020202030204" pitchFamily="34" charset="0"/>
              </a:rPr>
              <a:t>South</a:t>
            </a:r>
            <a:r>
              <a:rPr lang="en-US" sz="3600" b="1" dirty="0" smtClean="0">
                <a:latin typeface="Arial Narrow" panose="020B0606020202030204" pitchFamily="34" charset="0"/>
              </a:rPr>
              <a:t> Africa</a:t>
            </a:r>
            <a:endParaRPr lang="en-ZA" sz="3600" b="1" dirty="0">
              <a:latin typeface="Arial Narrow" panose="020B0606020202030204" pitchFamily="34" charset="0"/>
            </a:endParaRPr>
          </a:p>
        </p:txBody>
      </p:sp>
      <p:sp>
        <p:nvSpPr>
          <p:cNvPr id="4" name="Rectangle 3"/>
          <p:cNvSpPr/>
          <p:nvPr/>
        </p:nvSpPr>
        <p:spPr>
          <a:xfrm>
            <a:off x="7480119" y="5473694"/>
            <a:ext cx="1663881" cy="601819"/>
          </a:xfrm>
          <a:prstGeom prst="rect">
            <a:avLst/>
          </a:prstGeom>
          <a:solidFill>
            <a:schemeClr val="accent1">
              <a:lumMod val="75000"/>
            </a:schemeClr>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481638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671"/>
            <a:ext cx="7523922" cy="1143000"/>
          </a:xfrm>
        </p:spPr>
        <p:txBody>
          <a:bodyPr>
            <a:normAutofit/>
          </a:bodyPr>
          <a:lstStyle/>
          <a:p>
            <a:pPr marL="0" lvl="0" indent="0" algn="l">
              <a:buNone/>
            </a:pPr>
            <a:r>
              <a:rPr lang="en-US" b="1" dirty="0" smtClean="0">
                <a:solidFill>
                  <a:schemeClr val="tx1"/>
                </a:solidFill>
                <a:latin typeface="Arial Narrow" panose="020B0606020202030204" pitchFamily="34" charset="0"/>
              </a:rPr>
              <a:t>Types of Tourism activities</a:t>
            </a:r>
            <a:endParaRPr lang="en-ZA" b="1" dirty="0">
              <a:solidFill>
                <a:schemeClr val="tx1"/>
              </a:solidFill>
              <a:latin typeface="Arial Narrow" panose="020B0606020202030204" pitchFamily="34" charset="0"/>
            </a:endParaRPr>
          </a:p>
        </p:txBody>
      </p:sp>
      <p:sp>
        <p:nvSpPr>
          <p:cNvPr id="3" name="Content Placeholder 2"/>
          <p:cNvSpPr>
            <a:spLocks noGrp="1"/>
          </p:cNvSpPr>
          <p:nvPr>
            <p:ph idx="1"/>
          </p:nvPr>
        </p:nvSpPr>
        <p:spPr>
          <a:xfrm>
            <a:off x="89453" y="1175036"/>
            <a:ext cx="6057900" cy="4698990"/>
          </a:xfrm>
        </p:spPr>
        <p:txBody>
          <a:bodyPr>
            <a:normAutofit fontScale="77500" lnSpcReduction="20000"/>
          </a:bodyPr>
          <a:lstStyle/>
          <a:p>
            <a:pPr>
              <a:lnSpc>
                <a:spcPct val="150000"/>
              </a:lnSpc>
            </a:pPr>
            <a:r>
              <a:rPr lang="en-US" dirty="0" smtClean="0">
                <a:solidFill>
                  <a:schemeClr val="tx1"/>
                </a:solidFill>
                <a:latin typeface="Arial Narrow" panose="020B0606020202030204" pitchFamily="34" charset="0"/>
              </a:rPr>
              <a:t>Shark</a:t>
            </a:r>
            <a:r>
              <a:rPr lang="en-US" baseline="0" dirty="0" smtClean="0">
                <a:solidFill>
                  <a:schemeClr val="tx1"/>
                </a:solidFill>
                <a:latin typeface="Arial Narrow" panose="020B0606020202030204" pitchFamily="34" charset="0"/>
              </a:rPr>
              <a:t> cage diving</a:t>
            </a:r>
          </a:p>
          <a:p>
            <a:pPr>
              <a:lnSpc>
                <a:spcPct val="150000"/>
              </a:lnSpc>
            </a:pPr>
            <a:r>
              <a:rPr lang="en-US" dirty="0" smtClean="0">
                <a:solidFill>
                  <a:schemeClr val="tx1"/>
                </a:solidFill>
                <a:latin typeface="Arial Narrow" panose="020B0606020202030204" pitchFamily="34" charset="0"/>
              </a:rPr>
              <a:t>SCUBA diving and snorkeling (no cage)</a:t>
            </a:r>
          </a:p>
          <a:p>
            <a:pPr>
              <a:lnSpc>
                <a:spcPct val="150000"/>
              </a:lnSpc>
            </a:pPr>
            <a:r>
              <a:rPr lang="en-US" dirty="0" smtClean="0">
                <a:solidFill>
                  <a:schemeClr val="tx1"/>
                </a:solidFill>
                <a:latin typeface="Arial Narrow" panose="020B0606020202030204" pitchFamily="34" charset="0"/>
              </a:rPr>
              <a:t>Boat-based </a:t>
            </a:r>
            <a:r>
              <a:rPr lang="en-US" dirty="0" err="1" smtClean="0">
                <a:solidFill>
                  <a:schemeClr val="tx1"/>
                </a:solidFill>
                <a:latin typeface="Arial Narrow" panose="020B0606020202030204" pitchFamily="34" charset="0"/>
              </a:rPr>
              <a:t>vs</a:t>
            </a:r>
            <a:r>
              <a:rPr lang="en-US" dirty="0" smtClean="0">
                <a:solidFill>
                  <a:schemeClr val="tx1"/>
                </a:solidFill>
                <a:latin typeface="Arial Narrow" panose="020B0606020202030204" pitchFamily="34" charset="0"/>
              </a:rPr>
              <a:t> shore-based </a:t>
            </a:r>
          </a:p>
          <a:p>
            <a:pPr lvl="0">
              <a:lnSpc>
                <a:spcPct val="150000"/>
              </a:lnSpc>
            </a:pPr>
            <a:r>
              <a:rPr lang="en-US" dirty="0">
                <a:solidFill>
                  <a:prstClr val="black"/>
                </a:solidFill>
                <a:latin typeface="Arial Narrow" panose="020B0606020202030204" pitchFamily="34" charset="0"/>
              </a:rPr>
              <a:t>Activities based on artificial attraction (Chumming)</a:t>
            </a:r>
          </a:p>
          <a:p>
            <a:pPr lvl="0">
              <a:lnSpc>
                <a:spcPct val="150000"/>
              </a:lnSpc>
            </a:pPr>
            <a:r>
              <a:rPr lang="en-US" dirty="0">
                <a:solidFill>
                  <a:prstClr val="black"/>
                </a:solidFill>
                <a:latin typeface="Arial Narrow" panose="020B0606020202030204" pitchFamily="34" charset="0"/>
              </a:rPr>
              <a:t>Activities based on Natural aggregations (according to natural </a:t>
            </a:r>
            <a:r>
              <a:rPr lang="en-US" dirty="0" err="1">
                <a:solidFill>
                  <a:prstClr val="black"/>
                </a:solidFill>
                <a:latin typeface="Arial Narrow" panose="020B0606020202030204" pitchFamily="34" charset="0"/>
              </a:rPr>
              <a:t>spatio</a:t>
            </a:r>
            <a:r>
              <a:rPr lang="en-US" dirty="0">
                <a:solidFill>
                  <a:prstClr val="black"/>
                </a:solidFill>
                <a:latin typeface="Arial Narrow" panose="020B0606020202030204" pitchFamily="34" charset="0"/>
              </a:rPr>
              <a:t>-temporal patterns)</a:t>
            </a:r>
          </a:p>
          <a:p>
            <a:pPr marL="0" indent="0" algn="ctr">
              <a:lnSpc>
                <a:spcPct val="150000"/>
              </a:lnSpc>
              <a:buNone/>
            </a:pPr>
            <a:r>
              <a:rPr lang="en-US" sz="4000" b="1" dirty="0" smtClean="0">
                <a:solidFill>
                  <a:schemeClr val="tx1"/>
                </a:solidFill>
                <a:latin typeface="Arial Narrow" panose="020B0606020202030204" pitchFamily="34" charset="0"/>
              </a:rPr>
              <a:t>Different Activities Different Impacts</a:t>
            </a:r>
          </a:p>
          <a:p>
            <a:pPr marL="0" indent="0" algn="ctr">
              <a:buNone/>
            </a:pPr>
            <a:endParaRPr lang="en-US" sz="4000" b="1" dirty="0" smtClean="0">
              <a:solidFill>
                <a:schemeClr val="tx1"/>
              </a:solidFill>
              <a:latin typeface="Arial Narrow" panose="020B0606020202030204" pitchFamily="34" charset="0"/>
            </a:endParaRPr>
          </a:p>
          <a:p>
            <a:pPr marL="0" indent="0">
              <a:buNone/>
            </a:pPr>
            <a:endParaRPr lang="en-US" dirty="0" smtClean="0">
              <a:solidFill>
                <a:schemeClr val="tx1"/>
              </a:solidFill>
              <a:latin typeface="Arial Narrow" panose="020B0606020202030204" pitchFamily="34" charset="0"/>
            </a:endParaRPr>
          </a:p>
          <a:p>
            <a:pPr marL="0" indent="0">
              <a:buNone/>
            </a:pPr>
            <a:endParaRPr lang="en-ZA" dirty="0" smtClean="0">
              <a:solidFill>
                <a:schemeClr val="tx1"/>
              </a:solidFill>
              <a:latin typeface="Arial Narrow" panose="020B0606020202030204" pitchFamily="34" charset="0"/>
            </a:endParaRPr>
          </a:p>
          <a:p>
            <a:endParaRPr lang="en-ZA" dirty="0">
              <a:solidFill>
                <a:schemeClr val="tx1"/>
              </a:solidFill>
              <a:latin typeface="Arial Narrow" panose="020B0606020202030204" pitchFamily="34"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5298" r="1704"/>
          <a:stretch/>
        </p:blipFill>
        <p:spPr>
          <a:xfrm rot="10800000">
            <a:off x="6192079" y="2839147"/>
            <a:ext cx="2951922" cy="1430819"/>
          </a:xfrm>
          <a:prstGeom prst="rect">
            <a:avLst/>
          </a:prstGeom>
          <a:noFill/>
          <a:ln>
            <a:noFill/>
          </a:ln>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335" t="25822" r="12691" b="5435"/>
          <a:stretch/>
        </p:blipFill>
        <p:spPr>
          <a:xfrm>
            <a:off x="6147352" y="4269966"/>
            <a:ext cx="2996648" cy="174295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5949" y="618171"/>
            <a:ext cx="2964182" cy="2220976"/>
          </a:xfrm>
          <a:prstGeom prst="rect">
            <a:avLst/>
          </a:prstGeom>
        </p:spPr>
      </p:pic>
    </p:spTree>
    <p:extLst>
      <p:ext uri="{BB962C8B-B14F-4D97-AF65-F5344CB8AC3E}">
        <p14:creationId xmlns:p14="http://schemas.microsoft.com/office/powerpoint/2010/main" val="1326575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795"/>
            <a:ext cx="8229600" cy="1143000"/>
          </a:xfrm>
        </p:spPr>
        <p:txBody>
          <a:bodyPr>
            <a:normAutofit/>
          </a:bodyPr>
          <a:lstStyle/>
          <a:p>
            <a:pPr algn="l"/>
            <a:r>
              <a:rPr lang="en-ZA" b="1" dirty="0">
                <a:solidFill>
                  <a:schemeClr val="tx1"/>
                </a:solidFill>
                <a:latin typeface="Arial Narrow" panose="020B0606020202030204" pitchFamily="34" charset="0"/>
              </a:rPr>
              <a:t>Shark tourism in South </a:t>
            </a:r>
            <a:r>
              <a:rPr lang="en-ZA" b="1" dirty="0" smtClean="0">
                <a:solidFill>
                  <a:schemeClr val="tx1"/>
                </a:solidFill>
                <a:latin typeface="Arial Narrow" panose="020B0606020202030204" pitchFamily="34" charset="0"/>
              </a:rPr>
              <a:t>Africa (cont.)</a:t>
            </a:r>
            <a:endParaRPr lang="en-ZA" b="1" dirty="0">
              <a:solidFill>
                <a:schemeClr val="tx1"/>
              </a:solidFill>
              <a:latin typeface="Arial Narrow" panose="020B0606020202030204" pitchFamily="34" charset="0"/>
            </a:endParaRPr>
          </a:p>
        </p:txBody>
      </p:sp>
      <p:sp>
        <p:nvSpPr>
          <p:cNvPr id="3" name="Content Placeholder 2"/>
          <p:cNvSpPr>
            <a:spLocks noGrp="1"/>
          </p:cNvSpPr>
          <p:nvPr>
            <p:ph idx="1"/>
          </p:nvPr>
        </p:nvSpPr>
        <p:spPr>
          <a:xfrm>
            <a:off x="29819" y="1157907"/>
            <a:ext cx="4799231" cy="4983163"/>
          </a:xfrm>
        </p:spPr>
        <p:txBody>
          <a:bodyPr>
            <a:normAutofit/>
          </a:bodyPr>
          <a:lstStyle/>
          <a:p>
            <a:pPr marL="0" indent="0" algn="ctr">
              <a:buNone/>
            </a:pPr>
            <a:r>
              <a:rPr lang="en-ZA" sz="2400" b="1" dirty="0" smtClean="0">
                <a:solidFill>
                  <a:schemeClr val="tx1"/>
                </a:solidFill>
                <a:latin typeface="Arial Narrow" panose="020B0606020202030204" pitchFamily="34" charset="0"/>
              </a:rPr>
              <a:t>Available legislation</a:t>
            </a:r>
            <a:endParaRPr lang="en-ZA" sz="2400" u="sng" dirty="0" smtClean="0">
              <a:solidFill>
                <a:schemeClr val="tx1"/>
              </a:solidFill>
              <a:latin typeface="Arial Narrow" panose="020B0606020202030204" pitchFamily="34" charset="0"/>
            </a:endParaRPr>
          </a:p>
          <a:p>
            <a:pPr>
              <a:lnSpc>
                <a:spcPct val="150000"/>
              </a:lnSpc>
              <a:buFont typeface="Arial" panose="020B0604020202020204" pitchFamily="34" charset="0"/>
              <a:buChar char="•"/>
            </a:pPr>
            <a:r>
              <a:rPr lang="en-US" sz="2400" dirty="0" smtClean="0">
                <a:solidFill>
                  <a:schemeClr val="tx1"/>
                </a:solidFill>
                <a:latin typeface="Arial Narrow" panose="020B0606020202030204" pitchFamily="34" charset="0"/>
              </a:rPr>
              <a:t>White shark cage diving regulations</a:t>
            </a:r>
          </a:p>
          <a:p>
            <a:pPr>
              <a:lnSpc>
                <a:spcPct val="150000"/>
              </a:lnSpc>
              <a:buFont typeface="Arial" panose="020B0604020202020204" pitchFamily="34" charset="0"/>
              <a:buChar char="•"/>
            </a:pPr>
            <a:r>
              <a:rPr lang="en-US" sz="2400" dirty="0" smtClean="0">
                <a:latin typeface="Arial Narrow" panose="020B0606020202030204" pitchFamily="34" charset="0"/>
              </a:rPr>
              <a:t>Spatial Restrictions</a:t>
            </a:r>
            <a:r>
              <a:rPr lang="en-US" sz="2400" dirty="0">
                <a:latin typeface="Arial Narrow" panose="020B0606020202030204" pitchFamily="34" charset="0"/>
              </a:rPr>
              <a:t> </a:t>
            </a:r>
            <a:r>
              <a:rPr lang="en-US" sz="2400" dirty="0" smtClean="0">
                <a:latin typeface="Arial Narrow" panose="020B0606020202030204" pitchFamily="34" charset="0"/>
              </a:rPr>
              <a:t>e.g. MPA’s </a:t>
            </a:r>
          </a:p>
          <a:p>
            <a:pPr>
              <a:lnSpc>
                <a:spcPct val="150000"/>
              </a:lnSpc>
              <a:buFont typeface="Arial" panose="020B0604020202020204" pitchFamily="34" charset="0"/>
              <a:buChar char="•"/>
            </a:pPr>
            <a:r>
              <a:rPr lang="en-US" sz="2400" dirty="0">
                <a:latin typeface="Arial Narrow" panose="020B0606020202030204" pitchFamily="34" charset="0"/>
              </a:rPr>
              <a:t>Threatened and or Protected Species (TOPS</a:t>
            </a:r>
            <a:r>
              <a:rPr lang="en-US" sz="2400" dirty="0" smtClean="0">
                <a:latin typeface="Arial Narrow" panose="020B0606020202030204" pitchFamily="34" charset="0"/>
              </a:rPr>
              <a:t>)</a:t>
            </a:r>
          </a:p>
          <a:p>
            <a:pPr>
              <a:lnSpc>
                <a:spcPct val="150000"/>
              </a:lnSpc>
              <a:buFont typeface="Arial" panose="020B0604020202020204" pitchFamily="34" charset="0"/>
              <a:buChar char="•"/>
            </a:pPr>
            <a:r>
              <a:rPr lang="en-US" sz="2400" dirty="0">
                <a:latin typeface="Arial Narrow" panose="020B0606020202030204" pitchFamily="34" charset="0"/>
              </a:rPr>
              <a:t>Others legislated as ‘restricted </a:t>
            </a:r>
            <a:r>
              <a:rPr lang="en-US" sz="2400" dirty="0" smtClean="0">
                <a:latin typeface="Arial Narrow" panose="020B0606020202030204" pitchFamily="34" charset="0"/>
              </a:rPr>
              <a:t>activities’ and regulated via </a:t>
            </a:r>
            <a:r>
              <a:rPr lang="en-US" sz="2400" dirty="0">
                <a:latin typeface="Arial Narrow" panose="020B0606020202030204" pitchFamily="34" charset="0"/>
              </a:rPr>
              <a:t>p</a:t>
            </a:r>
            <a:r>
              <a:rPr lang="en-US" sz="2400" dirty="0" smtClean="0">
                <a:latin typeface="Arial Narrow" panose="020B0606020202030204" pitchFamily="34" charset="0"/>
              </a:rPr>
              <a:t>ermit  conditions and “Code of Conduct”</a:t>
            </a:r>
            <a:endParaRPr lang="en-US" sz="2400" dirty="0" smtClean="0">
              <a:solidFill>
                <a:schemeClr val="tx1"/>
              </a:solidFill>
              <a:latin typeface="Arial Narrow" panose="020B0606020202030204" pitchFamily="34" charset="0"/>
            </a:endParaRPr>
          </a:p>
          <a:p>
            <a:pPr marL="457200" lvl="1" indent="0">
              <a:buNone/>
            </a:pPr>
            <a:endParaRPr lang="en-ZA" sz="2400" dirty="0" smtClean="0">
              <a:solidFill>
                <a:schemeClr val="tx1"/>
              </a:solidFill>
              <a:latin typeface="Arial Narrow" panose="020B0606020202030204" pitchFamily="34" charset="0"/>
            </a:endParaRPr>
          </a:p>
          <a:p>
            <a:endParaRPr lang="en-ZA" sz="2400" dirty="0" smtClean="0">
              <a:solidFill>
                <a:schemeClr val="tx1"/>
              </a:solidFill>
              <a:latin typeface="Arial Narrow" panose="020B0606020202030204" pitchFamily="34" charset="0"/>
            </a:endParaRPr>
          </a:p>
          <a:p>
            <a:endParaRPr lang="en-ZA" sz="2400" dirty="0">
              <a:solidFill>
                <a:schemeClr val="tx1"/>
              </a:solidFill>
              <a:latin typeface="Arial Narrow" panose="020B0606020202030204" pitchFamily="34" charset="0"/>
            </a:endParaRPr>
          </a:p>
        </p:txBody>
      </p:sp>
      <p:pic>
        <p:nvPicPr>
          <p:cNvPr id="4" name="Picture 3"/>
          <p:cNvPicPr>
            <a:picLocks noChangeAspect="1"/>
          </p:cNvPicPr>
          <p:nvPr/>
        </p:nvPicPr>
        <p:blipFill>
          <a:blip r:embed="rId3"/>
          <a:stretch>
            <a:fillRect/>
          </a:stretch>
        </p:blipFill>
        <p:spPr>
          <a:xfrm>
            <a:off x="4829050" y="1803951"/>
            <a:ext cx="4314950" cy="3384275"/>
          </a:xfrm>
          <a:prstGeom prst="rect">
            <a:avLst/>
          </a:prstGeom>
        </p:spPr>
      </p:pic>
    </p:spTree>
    <p:extLst>
      <p:ext uri="{BB962C8B-B14F-4D97-AF65-F5344CB8AC3E}">
        <p14:creationId xmlns:p14="http://schemas.microsoft.com/office/powerpoint/2010/main" val="23816755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3490"/>
            <a:ext cx="9144000" cy="1143000"/>
          </a:xfrm>
        </p:spPr>
        <p:txBody>
          <a:bodyPr>
            <a:normAutofit/>
          </a:bodyPr>
          <a:lstStyle/>
          <a:p>
            <a:pPr algn="l"/>
            <a:r>
              <a:rPr lang="en-ZA" sz="2800" b="1" dirty="0" smtClean="0">
                <a:solidFill>
                  <a:schemeClr val="tx1"/>
                </a:solidFill>
                <a:latin typeface="Arial Narrow" panose="020B0606020202030204" pitchFamily="34" charset="0"/>
              </a:rPr>
              <a:t>Eco tourism and consumptive use: The need to work with diverse stakeholders</a:t>
            </a:r>
            <a:endParaRPr lang="en-ZA" sz="2800" b="1" dirty="0">
              <a:solidFill>
                <a:schemeClr val="tx1"/>
              </a:solidFill>
              <a:latin typeface="Arial Narrow" panose="020B0606020202030204" pitchFamily="34" charset="0"/>
            </a:endParaRPr>
          </a:p>
        </p:txBody>
      </p:sp>
      <p:sp>
        <p:nvSpPr>
          <p:cNvPr id="3" name="Content Placeholder 2"/>
          <p:cNvSpPr>
            <a:spLocks noGrp="1"/>
          </p:cNvSpPr>
          <p:nvPr>
            <p:ph sz="half" idx="2"/>
          </p:nvPr>
        </p:nvSpPr>
        <p:spPr>
          <a:xfrm>
            <a:off x="99392" y="1600200"/>
            <a:ext cx="8726556" cy="4432852"/>
          </a:xfrm>
        </p:spPr>
        <p:txBody>
          <a:bodyPr>
            <a:normAutofit/>
          </a:bodyPr>
          <a:lstStyle/>
          <a:p>
            <a:pPr marL="0" indent="0">
              <a:buNone/>
            </a:pPr>
            <a:r>
              <a:rPr lang="en-US" b="1" dirty="0" smtClean="0">
                <a:latin typeface="Arial Narrow" panose="020B0606020202030204" pitchFamily="34" charset="0"/>
              </a:rPr>
              <a:t>Example 1: </a:t>
            </a:r>
            <a:r>
              <a:rPr lang="en-US" dirty="0" smtClean="0">
                <a:latin typeface="Arial Narrow" panose="020B0606020202030204" pitchFamily="34" charset="0"/>
              </a:rPr>
              <a:t>Bather </a:t>
            </a:r>
            <a:r>
              <a:rPr lang="en-US" dirty="0">
                <a:latin typeface="Arial Narrow" panose="020B0606020202030204" pitchFamily="34" charset="0"/>
              </a:rPr>
              <a:t>S</a:t>
            </a:r>
            <a:r>
              <a:rPr lang="en-US" dirty="0" smtClean="0">
                <a:latin typeface="Arial Narrow" panose="020B0606020202030204" pitchFamily="34" charset="0"/>
              </a:rPr>
              <a:t>afety </a:t>
            </a:r>
            <a:r>
              <a:rPr lang="en-US" dirty="0" err="1" smtClean="0">
                <a:latin typeface="Arial Narrow" panose="020B0606020202030204" pitchFamily="34" charset="0"/>
              </a:rPr>
              <a:t>vs</a:t>
            </a:r>
            <a:r>
              <a:rPr lang="en-US" dirty="0" smtClean="0">
                <a:latin typeface="Arial Narrow" panose="020B0606020202030204" pitchFamily="34" charset="0"/>
              </a:rPr>
              <a:t> Cage diving industry and chumming</a:t>
            </a:r>
          </a:p>
          <a:p>
            <a:r>
              <a:rPr lang="en-US" dirty="0" smtClean="0">
                <a:latin typeface="Arial Narrow" panose="020B0606020202030204" pitchFamily="34" charset="0"/>
              </a:rPr>
              <a:t>Spike in Shark attacks in False Bay  2009 to 2012</a:t>
            </a:r>
          </a:p>
          <a:p>
            <a:pPr marL="0" indent="0">
              <a:buNone/>
            </a:pPr>
            <a:endParaRPr lang="en-US" b="1" dirty="0" smtClean="0">
              <a:latin typeface="Arial Narrow" panose="020B0606020202030204" pitchFamily="34" charset="0"/>
            </a:endParaRPr>
          </a:p>
          <a:p>
            <a:pPr marL="0" indent="0">
              <a:buNone/>
            </a:pPr>
            <a:r>
              <a:rPr lang="en-US" b="1" dirty="0" smtClean="0">
                <a:latin typeface="Arial Narrow" panose="020B0606020202030204" pitchFamily="34" charset="0"/>
              </a:rPr>
              <a:t>Response: </a:t>
            </a:r>
          </a:p>
          <a:p>
            <a:r>
              <a:rPr lang="en-US" dirty="0" smtClean="0">
                <a:latin typeface="Arial Narrow" panose="020B0606020202030204" pitchFamily="34" charset="0"/>
              </a:rPr>
              <a:t>Engagement with </a:t>
            </a:r>
            <a:r>
              <a:rPr lang="en-US" dirty="0">
                <a:latin typeface="Arial Narrow" panose="020B0606020202030204" pitchFamily="34" charset="0"/>
              </a:rPr>
              <a:t>m</a:t>
            </a:r>
            <a:r>
              <a:rPr lang="en-US" dirty="0" smtClean="0">
                <a:latin typeface="Arial Narrow" panose="020B0606020202030204" pitchFamily="34" charset="0"/>
              </a:rPr>
              <a:t>unicipal government, beach tourism representatives, cage diving industry, KZN Sharks Board and local lifesaving association</a:t>
            </a:r>
          </a:p>
          <a:p>
            <a:pPr marL="0" indent="0">
              <a:buNone/>
            </a:pPr>
            <a:endParaRPr lang="en-US" dirty="0" smtClean="0">
              <a:latin typeface="Arial Narrow" panose="020B0606020202030204" pitchFamily="34" charset="0"/>
            </a:endParaRPr>
          </a:p>
          <a:p>
            <a:r>
              <a:rPr lang="en-US" dirty="0" smtClean="0">
                <a:latin typeface="Arial Narrow" panose="020B0606020202030204" pitchFamily="34" charset="0"/>
              </a:rPr>
              <a:t>Chumming regulation amended, restriction placed of the amount of chum that can be used per trip</a:t>
            </a:r>
          </a:p>
          <a:p>
            <a:pPr marL="0" indent="0">
              <a:buNone/>
            </a:pPr>
            <a:endParaRPr lang="en-ZA" dirty="0" smtClean="0">
              <a:solidFill>
                <a:schemeClr val="tx1"/>
              </a:solidFill>
              <a:latin typeface="Arial Narrow" panose="020B0606020202030204" pitchFamily="34" charset="0"/>
            </a:endParaRPr>
          </a:p>
        </p:txBody>
      </p:sp>
    </p:spTree>
    <p:extLst>
      <p:ext uri="{BB962C8B-B14F-4D97-AF65-F5344CB8AC3E}">
        <p14:creationId xmlns:p14="http://schemas.microsoft.com/office/powerpoint/2010/main" val="33950751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smtClean="0">
                <a:latin typeface="Arial Narrow" panose="020B0606020202030204" pitchFamily="34" charset="0"/>
              </a:rPr>
              <a:t/>
            </a:r>
            <a:br>
              <a:rPr lang="en-US" dirty="0" smtClean="0">
                <a:latin typeface="Arial Narrow" panose="020B0606020202030204" pitchFamily="34" charset="0"/>
              </a:rPr>
            </a:br>
            <a:r>
              <a:rPr lang="en-US" dirty="0">
                <a:latin typeface="Arial Narrow" panose="020B0606020202030204" pitchFamily="34" charset="0"/>
              </a:rPr>
              <a:t/>
            </a:r>
            <a:br>
              <a:rPr lang="en-US" dirty="0">
                <a:latin typeface="Arial Narrow" panose="020B0606020202030204" pitchFamily="34" charset="0"/>
              </a:rPr>
            </a:br>
            <a:r>
              <a:rPr lang="en-US" dirty="0" smtClean="0">
                <a:latin typeface="Arial Narrow" panose="020B0606020202030204" pitchFamily="34" charset="0"/>
              </a:rPr>
              <a:t/>
            </a:r>
            <a:br>
              <a:rPr lang="en-US" dirty="0" smtClean="0">
                <a:latin typeface="Arial Narrow" panose="020B0606020202030204" pitchFamily="34" charset="0"/>
              </a:rPr>
            </a:br>
            <a:r>
              <a:rPr lang="en-US" dirty="0">
                <a:latin typeface="Arial Narrow" panose="020B0606020202030204" pitchFamily="34" charset="0"/>
              </a:rPr>
              <a:t/>
            </a:r>
            <a:br>
              <a:rPr lang="en-US" dirty="0">
                <a:latin typeface="Arial Narrow" panose="020B0606020202030204" pitchFamily="34" charset="0"/>
              </a:rPr>
            </a:br>
            <a:r>
              <a:rPr lang="en-US" dirty="0">
                <a:latin typeface="Arial Narrow" panose="020B0606020202030204" pitchFamily="34" charset="0"/>
              </a:rPr>
              <a:t/>
            </a:r>
            <a:br>
              <a:rPr lang="en-US" dirty="0">
                <a:latin typeface="Arial Narrow" panose="020B0606020202030204" pitchFamily="34" charset="0"/>
              </a:rPr>
            </a:br>
            <a:endParaRPr lang="en-ZA" dirty="0">
              <a:solidFill>
                <a:schemeClr val="tx1"/>
              </a:solidFill>
              <a:latin typeface="Arial Narrow" panose="020B0606020202030204" pitchFamily="34" charset="0"/>
            </a:endParaRPr>
          </a:p>
        </p:txBody>
      </p:sp>
      <p:sp>
        <p:nvSpPr>
          <p:cNvPr id="3" name="Content Placeholder 2"/>
          <p:cNvSpPr>
            <a:spLocks noGrp="1"/>
          </p:cNvSpPr>
          <p:nvPr>
            <p:ph idx="1"/>
          </p:nvPr>
        </p:nvSpPr>
        <p:spPr>
          <a:xfrm>
            <a:off x="258417" y="1172818"/>
            <a:ext cx="7851914" cy="4830417"/>
          </a:xfrm>
        </p:spPr>
        <p:txBody>
          <a:bodyPr>
            <a:noAutofit/>
          </a:bodyPr>
          <a:lstStyle/>
          <a:p>
            <a:pPr marL="0" indent="-57150">
              <a:lnSpc>
                <a:spcPct val="170000"/>
              </a:lnSpc>
              <a:buNone/>
            </a:pPr>
            <a:r>
              <a:rPr lang="en-US" sz="2000" b="1" dirty="0" smtClean="0">
                <a:latin typeface="Arial Narrow" panose="020B0606020202030204" pitchFamily="34" charset="0"/>
              </a:rPr>
              <a:t>Example 2: </a:t>
            </a:r>
            <a:r>
              <a:rPr lang="en-US" sz="2000" dirty="0" err="1">
                <a:latin typeface="Arial Narrow" panose="020B0606020202030204" pitchFamily="34" charset="0"/>
              </a:rPr>
              <a:t>Sevengill</a:t>
            </a:r>
            <a:r>
              <a:rPr lang="en-US" sz="2000" dirty="0">
                <a:latin typeface="Arial Narrow" panose="020B0606020202030204" pitchFamily="34" charset="0"/>
              </a:rPr>
              <a:t> Shark (Cow </a:t>
            </a:r>
            <a:r>
              <a:rPr lang="en-US" sz="2000" dirty="0" smtClean="0">
                <a:latin typeface="Arial Narrow" panose="020B0606020202030204" pitchFamily="34" charset="0"/>
              </a:rPr>
              <a:t>Shark) Fisheries </a:t>
            </a:r>
            <a:r>
              <a:rPr lang="en-US" sz="2000" dirty="0" err="1">
                <a:latin typeface="Arial Narrow" panose="020B0606020202030204" pitchFamily="34" charset="0"/>
              </a:rPr>
              <a:t>vs</a:t>
            </a:r>
            <a:r>
              <a:rPr lang="en-US" sz="2000" dirty="0">
                <a:latin typeface="Arial Narrow" panose="020B0606020202030204" pitchFamily="34" charset="0"/>
              </a:rPr>
              <a:t> </a:t>
            </a:r>
            <a:r>
              <a:rPr lang="en-US" sz="2000" dirty="0" smtClean="0">
                <a:latin typeface="Arial Narrow" panose="020B0606020202030204" pitchFamily="34" charset="0"/>
              </a:rPr>
              <a:t>Tourism</a:t>
            </a:r>
            <a:endParaRPr lang="en-ZA" sz="2000" dirty="0" smtClean="0">
              <a:solidFill>
                <a:schemeClr val="tx1"/>
              </a:solidFill>
              <a:latin typeface="Arial Narrow" panose="020B0606020202030204" pitchFamily="34" charset="0"/>
            </a:endParaRPr>
          </a:p>
          <a:p>
            <a:pPr marL="285750">
              <a:lnSpc>
                <a:spcPct val="170000"/>
              </a:lnSpc>
            </a:pPr>
            <a:r>
              <a:rPr lang="en-ZA" sz="2000" dirty="0" smtClean="0">
                <a:solidFill>
                  <a:schemeClr val="tx1"/>
                </a:solidFill>
                <a:latin typeface="Arial Narrow" panose="020B0606020202030204" pitchFamily="34" charset="0"/>
              </a:rPr>
              <a:t>Species is of little value for fishers</a:t>
            </a:r>
          </a:p>
          <a:p>
            <a:pPr marL="285750">
              <a:lnSpc>
                <a:spcPct val="170000"/>
              </a:lnSpc>
            </a:pPr>
            <a:r>
              <a:rPr lang="en-ZA" sz="2000" dirty="0" smtClean="0">
                <a:solidFill>
                  <a:schemeClr val="tx1"/>
                </a:solidFill>
                <a:latin typeface="Arial Narrow" panose="020B0606020202030204" pitchFamily="34" charset="0"/>
              </a:rPr>
              <a:t>Livers initially used as chum for cage diving</a:t>
            </a:r>
            <a:endParaRPr lang="en-US" sz="2000" b="1" dirty="0" smtClean="0">
              <a:solidFill>
                <a:schemeClr val="tx1"/>
              </a:solidFill>
              <a:latin typeface="Arial Narrow" panose="020B0606020202030204" pitchFamily="34" charset="0"/>
            </a:endParaRPr>
          </a:p>
          <a:p>
            <a:pPr marL="0" indent="0">
              <a:lnSpc>
                <a:spcPct val="170000"/>
              </a:lnSpc>
              <a:buNone/>
            </a:pPr>
            <a:r>
              <a:rPr lang="en-US" sz="2000" b="1" dirty="0" smtClean="0">
                <a:solidFill>
                  <a:schemeClr val="tx1"/>
                </a:solidFill>
                <a:latin typeface="Arial Narrow" panose="020B0606020202030204" pitchFamily="34" charset="0"/>
              </a:rPr>
              <a:t>Response:</a:t>
            </a:r>
          </a:p>
          <a:p>
            <a:pPr marL="285750">
              <a:lnSpc>
                <a:spcPct val="170000"/>
              </a:lnSpc>
            </a:pPr>
            <a:r>
              <a:rPr lang="en-US" sz="2000" dirty="0" smtClean="0">
                <a:solidFill>
                  <a:schemeClr val="tx1"/>
                </a:solidFill>
                <a:latin typeface="Arial Narrow" panose="020B0606020202030204" pitchFamily="34" charset="0"/>
              </a:rPr>
              <a:t>Change in cage diving permit conditions restrict chumming to bony fishes</a:t>
            </a:r>
            <a:endParaRPr lang="en-ZA" sz="2000" dirty="0">
              <a:solidFill>
                <a:schemeClr val="tx1"/>
              </a:solidFill>
              <a:latin typeface="Arial Narrow" panose="020B0606020202030204" pitchFamily="34" charset="0"/>
            </a:endParaRPr>
          </a:p>
          <a:p>
            <a:pPr marL="285750">
              <a:lnSpc>
                <a:spcPct val="170000"/>
              </a:lnSpc>
            </a:pPr>
            <a:r>
              <a:rPr lang="en-US" sz="2000" dirty="0" smtClean="0">
                <a:solidFill>
                  <a:schemeClr val="tx1"/>
                </a:solidFill>
                <a:latin typeface="Arial Narrow" panose="020B0606020202030204" pitchFamily="34" charset="0"/>
              </a:rPr>
              <a:t>Change in shark fishing permit conditions removes this species as a target</a:t>
            </a:r>
            <a:endParaRPr lang="en-ZA" sz="2000" dirty="0" smtClean="0">
              <a:solidFill>
                <a:schemeClr val="tx1"/>
              </a:solidFill>
              <a:latin typeface="Arial Narrow" panose="020B0606020202030204" pitchFamily="34" charset="0"/>
            </a:endParaRPr>
          </a:p>
          <a:p>
            <a:pPr marL="0" indent="-57150">
              <a:lnSpc>
                <a:spcPct val="170000"/>
              </a:lnSpc>
              <a:buNone/>
            </a:pPr>
            <a:r>
              <a:rPr lang="en-ZA" sz="2000" dirty="0" smtClean="0">
                <a:solidFill>
                  <a:schemeClr val="tx1"/>
                </a:solidFill>
                <a:latin typeface="Arial Narrow" panose="020B0606020202030204" pitchFamily="34" charset="0"/>
              </a:rPr>
              <a:t>This species moved to non-consumptive use where it has become an iconic species for recreational diving and snorkelling</a:t>
            </a:r>
            <a:endParaRPr lang="en-ZA" sz="2000" dirty="0">
              <a:solidFill>
                <a:schemeClr val="tx1"/>
              </a:solidFill>
              <a:latin typeface="Arial Narrow" panose="020B0606020202030204" pitchFamily="34" charset="0"/>
            </a:endParaRPr>
          </a:p>
        </p:txBody>
      </p:sp>
      <p:sp>
        <p:nvSpPr>
          <p:cNvPr id="4" name="Title 1"/>
          <p:cNvSpPr txBox="1">
            <a:spLocks/>
          </p:cNvSpPr>
          <p:nvPr/>
        </p:nvSpPr>
        <p:spPr>
          <a:xfrm>
            <a:off x="258417" y="143490"/>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ZA" sz="2800" b="1" dirty="0" smtClean="0">
                <a:latin typeface="Arial Narrow" panose="020B0606020202030204" pitchFamily="34" charset="0"/>
              </a:rPr>
              <a:t>Eco tourism and consumptive use: The need to work with diverse stakeholders (continued)</a:t>
            </a:r>
            <a:endParaRPr lang="en-ZA" sz="2800" b="1" dirty="0">
              <a:latin typeface="Arial Narrow" panose="020B0606020202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1286" y="1172818"/>
            <a:ext cx="2822713" cy="1881808"/>
          </a:xfrm>
          <a:prstGeom prst="rect">
            <a:avLst/>
          </a:prstGeom>
        </p:spPr>
      </p:pic>
    </p:spTree>
    <p:extLst>
      <p:ext uri="{BB962C8B-B14F-4D97-AF65-F5344CB8AC3E}">
        <p14:creationId xmlns:p14="http://schemas.microsoft.com/office/powerpoint/2010/main" val="1447091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904" y="884582"/>
            <a:ext cx="8338931" cy="612567"/>
          </a:xfrm>
        </p:spPr>
        <p:txBody>
          <a:bodyPr>
            <a:noAutofit/>
          </a:bodyPr>
          <a:lstStyle/>
          <a:p>
            <a:pPr algn="l"/>
            <a:r>
              <a:rPr lang="en-US" sz="2000" b="1" dirty="0" smtClean="0">
                <a:solidFill>
                  <a:schemeClr val="tx1"/>
                </a:solidFill>
                <a:latin typeface="Arial Narrow" panose="020B0606020202030204" pitchFamily="34" charset="0"/>
              </a:rPr>
              <a:t>Example 3:</a:t>
            </a:r>
            <a:r>
              <a:rPr lang="en-US" sz="2000" dirty="0" smtClean="0">
                <a:solidFill>
                  <a:schemeClr val="tx1"/>
                </a:solidFill>
                <a:latin typeface="Arial Narrow" panose="020B0606020202030204" pitchFamily="34" charset="0"/>
              </a:rPr>
              <a:t>Spatial overlap </a:t>
            </a:r>
            <a:r>
              <a:rPr lang="en-US" sz="2000" dirty="0" smtClean="0">
                <a:latin typeface="Arial Narrow" panose="020B0606020202030204" pitchFamily="34" charset="0"/>
              </a:rPr>
              <a:t>between traditional </a:t>
            </a:r>
            <a:r>
              <a:rPr lang="en-US" sz="2000" dirty="0">
                <a:latin typeface="Arial Narrow" panose="020B0606020202030204" pitchFamily="34" charset="0"/>
              </a:rPr>
              <a:t>l</a:t>
            </a:r>
            <a:r>
              <a:rPr lang="en-US" sz="2000" dirty="0" smtClean="0">
                <a:latin typeface="Arial Narrow" panose="020B0606020202030204" pitchFamily="34" charset="0"/>
              </a:rPr>
              <a:t>ine </a:t>
            </a:r>
            <a:r>
              <a:rPr lang="en-US" sz="2000" dirty="0">
                <a:latin typeface="Arial Narrow" panose="020B0606020202030204" pitchFamily="34" charset="0"/>
              </a:rPr>
              <a:t>f</a:t>
            </a:r>
            <a:r>
              <a:rPr lang="en-US" sz="2000" dirty="0" smtClean="0">
                <a:latin typeface="Arial Narrow" panose="020B0606020202030204" pitchFamily="34" charset="0"/>
              </a:rPr>
              <a:t>ishers &amp; WSCD </a:t>
            </a:r>
            <a:r>
              <a:rPr lang="en-US" sz="2000" dirty="0">
                <a:latin typeface="Arial Narrow" panose="020B0606020202030204" pitchFamily="34" charset="0"/>
              </a:rPr>
              <a:t>o</a:t>
            </a:r>
            <a:r>
              <a:rPr lang="en-US" sz="2000" dirty="0" smtClean="0">
                <a:latin typeface="Arial Narrow" panose="020B0606020202030204" pitchFamily="34" charset="0"/>
              </a:rPr>
              <a:t>perators</a:t>
            </a:r>
            <a:endParaRPr lang="en-ZA" sz="2000" dirty="0">
              <a:solidFill>
                <a:schemeClr val="tx1"/>
              </a:solidFill>
              <a:latin typeface="Arial Narrow" panose="020B0606020202030204" pitchFamily="34" charset="0"/>
            </a:endParaRPr>
          </a:p>
        </p:txBody>
      </p:sp>
      <p:sp>
        <p:nvSpPr>
          <p:cNvPr id="4" name="Content Placeholder 3"/>
          <p:cNvSpPr>
            <a:spLocks noGrp="1"/>
          </p:cNvSpPr>
          <p:nvPr>
            <p:ph sz="half" idx="2"/>
          </p:nvPr>
        </p:nvSpPr>
        <p:spPr>
          <a:xfrm>
            <a:off x="99389" y="1411357"/>
            <a:ext cx="4665116" cy="4592401"/>
          </a:xfrm>
        </p:spPr>
        <p:txBody>
          <a:bodyPr>
            <a:noAutofit/>
          </a:bodyPr>
          <a:lstStyle/>
          <a:p>
            <a:pPr>
              <a:lnSpc>
                <a:spcPct val="150000"/>
              </a:lnSpc>
            </a:pPr>
            <a:r>
              <a:rPr lang="en-US" sz="1800" dirty="0" smtClean="0">
                <a:latin typeface="Arial Narrow" panose="020B0606020202030204" pitchFamily="34" charset="0"/>
              </a:rPr>
              <a:t>Spatial overlap between cage diving and traditional fishing</a:t>
            </a:r>
          </a:p>
          <a:p>
            <a:pPr>
              <a:lnSpc>
                <a:spcPct val="150000"/>
              </a:lnSpc>
            </a:pPr>
            <a:r>
              <a:rPr lang="en-US" sz="1800" dirty="0" smtClean="0">
                <a:latin typeface="Arial Narrow" panose="020B0606020202030204" pitchFamily="34" charset="0"/>
              </a:rPr>
              <a:t>Incompatible activities </a:t>
            </a:r>
            <a:endParaRPr lang="en-US" sz="1800" dirty="0">
              <a:latin typeface="Arial Narrow" panose="020B0606020202030204" pitchFamily="34" charset="0"/>
            </a:endParaRPr>
          </a:p>
          <a:p>
            <a:pPr marL="0" indent="0">
              <a:lnSpc>
                <a:spcPct val="150000"/>
              </a:lnSpc>
              <a:buNone/>
            </a:pPr>
            <a:r>
              <a:rPr lang="en-US" sz="1800" b="1" dirty="0" smtClean="0">
                <a:latin typeface="Arial Narrow" panose="020B0606020202030204" pitchFamily="34" charset="0"/>
              </a:rPr>
              <a:t>Response:</a:t>
            </a:r>
          </a:p>
          <a:p>
            <a:pPr>
              <a:lnSpc>
                <a:spcPct val="150000"/>
              </a:lnSpc>
            </a:pPr>
            <a:r>
              <a:rPr lang="en-US" sz="1800" dirty="0">
                <a:latin typeface="Arial Narrow" panose="020B0606020202030204" pitchFamily="34" charset="0"/>
              </a:rPr>
              <a:t>Stakeholder Engagements</a:t>
            </a:r>
          </a:p>
          <a:p>
            <a:pPr>
              <a:lnSpc>
                <a:spcPct val="150000"/>
              </a:lnSpc>
            </a:pPr>
            <a:r>
              <a:rPr lang="en-US" sz="1800" dirty="0">
                <a:latin typeface="Arial Narrow" panose="020B0606020202030204" pitchFamily="34" charset="0"/>
              </a:rPr>
              <a:t>Agreement on </a:t>
            </a:r>
            <a:r>
              <a:rPr lang="en-US" sz="1800" dirty="0" smtClean="0">
                <a:latin typeface="Arial Narrow" panose="020B0606020202030204" pitchFamily="34" charset="0"/>
              </a:rPr>
              <a:t>measures </a:t>
            </a:r>
            <a:r>
              <a:rPr lang="en-US" sz="1800" dirty="0">
                <a:latin typeface="Arial Narrow" panose="020B0606020202030204" pitchFamily="34" charset="0"/>
              </a:rPr>
              <a:t>to take </a:t>
            </a:r>
            <a:r>
              <a:rPr lang="en-US" sz="1800" dirty="0" smtClean="0">
                <a:latin typeface="Arial Narrow" panose="020B0606020202030204" pitchFamily="34" charset="0"/>
              </a:rPr>
              <a:t>forward</a:t>
            </a:r>
            <a:endParaRPr lang="en-US" sz="1800" dirty="0">
              <a:latin typeface="Arial Narrow" panose="020B0606020202030204" pitchFamily="34" charset="0"/>
            </a:endParaRPr>
          </a:p>
          <a:p>
            <a:pPr>
              <a:lnSpc>
                <a:spcPct val="150000"/>
              </a:lnSpc>
            </a:pPr>
            <a:r>
              <a:rPr lang="en-US" sz="1800" dirty="0" smtClean="0">
                <a:latin typeface="Arial Narrow" panose="020B0606020202030204" pitchFamily="34" charset="0"/>
              </a:rPr>
              <a:t>Cage diving permits amended:</a:t>
            </a:r>
            <a:endParaRPr lang="en-US" sz="1800" dirty="0" smtClean="0">
              <a:latin typeface="Arial Narrow" panose="020B0606020202030204" pitchFamily="34" charset="0"/>
            </a:endParaRPr>
          </a:p>
          <a:p>
            <a:pPr marL="0" indent="0">
              <a:lnSpc>
                <a:spcPct val="150000"/>
              </a:lnSpc>
              <a:buNone/>
            </a:pPr>
            <a:r>
              <a:rPr lang="en-US" sz="1800" dirty="0" smtClean="0">
                <a:latin typeface="Arial Narrow" panose="020B0606020202030204" pitchFamily="34" charset="0"/>
              </a:rPr>
              <a:t>	Move-Off </a:t>
            </a:r>
            <a:r>
              <a:rPr lang="en-US" sz="1800" dirty="0">
                <a:latin typeface="Arial Narrow" panose="020B0606020202030204" pitchFamily="34" charset="0"/>
              </a:rPr>
              <a:t>rule and proximity to </a:t>
            </a:r>
            <a:r>
              <a:rPr lang="en-US" sz="1800" dirty="0" smtClean="0">
                <a:latin typeface="Arial Narrow" panose="020B0606020202030204" pitchFamily="34" charset="0"/>
              </a:rPr>
              <a:t>cage </a:t>
            </a:r>
            <a:r>
              <a:rPr lang="en-US" sz="1800" dirty="0">
                <a:latin typeface="Arial Narrow" panose="020B0606020202030204" pitchFamily="34" charset="0"/>
              </a:rPr>
              <a:t>diving </a:t>
            </a:r>
            <a:r>
              <a:rPr lang="en-US" sz="1800" dirty="0" smtClean="0">
                <a:latin typeface="Arial Narrow" panose="020B0606020202030204" pitchFamily="34" charset="0"/>
              </a:rPr>
              <a:t>	vessels (500m)</a:t>
            </a:r>
            <a:endParaRPr lang="en-US" sz="1800" dirty="0">
              <a:latin typeface="Arial Narrow" panose="020B0606020202030204" pitchFamily="34" charset="0"/>
            </a:endParaRPr>
          </a:p>
          <a:p>
            <a:pPr>
              <a:lnSpc>
                <a:spcPct val="150000"/>
              </a:lnSpc>
            </a:pPr>
            <a:r>
              <a:rPr lang="en-US" sz="1800" dirty="0" smtClean="0">
                <a:latin typeface="Arial Narrow" panose="020B0606020202030204" pitchFamily="34" charset="0"/>
              </a:rPr>
              <a:t>Change in </a:t>
            </a:r>
            <a:r>
              <a:rPr lang="en-US" sz="1800" dirty="0" smtClean="0">
                <a:latin typeface="Arial Narrow" panose="020B0606020202030204" pitchFamily="34" charset="0"/>
              </a:rPr>
              <a:t>Shark Size Slot limit </a:t>
            </a:r>
            <a:r>
              <a:rPr lang="en-US" sz="1800" dirty="0" smtClean="0">
                <a:latin typeface="Arial Narrow" panose="020B0606020202030204" pitchFamily="34" charset="0"/>
              </a:rPr>
              <a:t>(pending)</a:t>
            </a:r>
            <a:endParaRPr lang="en-US" sz="1800" dirty="0" smtClean="0">
              <a:latin typeface="Arial Narrow" panose="020B0606020202030204" pitchFamily="34" charset="0"/>
            </a:endParaRPr>
          </a:p>
          <a:p>
            <a:pPr marL="0" indent="0">
              <a:lnSpc>
                <a:spcPct val="150000"/>
              </a:lnSpc>
              <a:buNone/>
            </a:pPr>
            <a:r>
              <a:rPr lang="en-US" sz="1800" dirty="0" smtClean="0">
                <a:latin typeface="Arial Narrow" panose="020B0606020202030204" pitchFamily="34" charset="0"/>
              </a:rPr>
              <a:t> </a:t>
            </a:r>
            <a:endParaRPr lang="en-US" sz="1800" dirty="0" smtClean="0">
              <a:latin typeface="Arial Narrow" panose="020B0606020202030204" pitchFamily="34" charset="0"/>
            </a:endParaRPr>
          </a:p>
          <a:p>
            <a:pPr marL="0" indent="0">
              <a:lnSpc>
                <a:spcPct val="150000"/>
              </a:lnSpc>
              <a:buNone/>
            </a:pPr>
            <a:endParaRPr lang="en-ZA" sz="1800" dirty="0">
              <a:solidFill>
                <a:schemeClr val="tx1"/>
              </a:solidFill>
              <a:latin typeface="Arial Narrow" panose="020B0606020202030204" pitchFamily="34" charset="0"/>
            </a:endParaRPr>
          </a:p>
        </p:txBody>
      </p:sp>
      <p:pic>
        <p:nvPicPr>
          <p:cNvPr id="7" name="Content Placeholder 6"/>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2755" t="10432" r="23473" b="4210"/>
          <a:stretch/>
        </p:blipFill>
        <p:spPr>
          <a:xfrm>
            <a:off x="4680284" y="1928146"/>
            <a:ext cx="4338460" cy="35588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1"/>
          <p:cNvSpPr txBox="1">
            <a:spLocks/>
          </p:cNvSpPr>
          <p:nvPr/>
        </p:nvSpPr>
        <p:spPr>
          <a:xfrm>
            <a:off x="0" y="143490"/>
            <a:ext cx="9144000" cy="741092"/>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ZA" sz="2800" b="1" dirty="0" smtClean="0">
                <a:latin typeface="Arial Narrow" panose="020B0606020202030204" pitchFamily="34" charset="0"/>
              </a:rPr>
              <a:t>Eco tourism and consumptive use: The need to work with diverse stakeholders (continued)</a:t>
            </a:r>
            <a:endParaRPr lang="en-ZA" sz="2800" b="1" dirty="0">
              <a:latin typeface="Arial Narrow" panose="020B0606020202030204" pitchFamily="34" charset="0"/>
            </a:endParaRPr>
          </a:p>
        </p:txBody>
      </p:sp>
    </p:spTree>
    <p:extLst>
      <p:ext uri="{BB962C8B-B14F-4D97-AF65-F5344CB8AC3E}">
        <p14:creationId xmlns:p14="http://schemas.microsoft.com/office/powerpoint/2010/main" val="40365566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239" y="159558"/>
            <a:ext cx="4185944" cy="921717"/>
          </a:xfrm>
        </p:spPr>
        <p:txBody>
          <a:bodyPr>
            <a:normAutofit/>
          </a:bodyPr>
          <a:lstStyle/>
          <a:p>
            <a:pPr algn="l"/>
            <a:r>
              <a:rPr lang="en-US" sz="3200" b="1" dirty="0" smtClean="0">
                <a:latin typeface="Arial Narrow" panose="020B0606020202030204" pitchFamily="34" charset="0"/>
              </a:rPr>
              <a:t>Conclusion </a:t>
            </a:r>
            <a:endParaRPr lang="en-ZA" sz="3200" b="1" dirty="0">
              <a:solidFill>
                <a:schemeClr val="tx1"/>
              </a:solidFill>
              <a:latin typeface="Arial Narrow" panose="020B0606020202030204" pitchFamily="34" charset="0"/>
            </a:endParaRPr>
          </a:p>
        </p:txBody>
      </p:sp>
      <p:sp>
        <p:nvSpPr>
          <p:cNvPr id="3" name="Content Placeholder 2"/>
          <p:cNvSpPr>
            <a:spLocks noGrp="1"/>
          </p:cNvSpPr>
          <p:nvPr>
            <p:ph idx="1"/>
          </p:nvPr>
        </p:nvSpPr>
        <p:spPr>
          <a:xfrm>
            <a:off x="187797" y="1151370"/>
            <a:ext cx="6590690" cy="4812108"/>
          </a:xfrm>
        </p:spPr>
        <p:txBody>
          <a:bodyPr>
            <a:normAutofit/>
          </a:bodyPr>
          <a:lstStyle/>
          <a:p>
            <a:pPr>
              <a:lnSpc>
                <a:spcPct val="150000"/>
              </a:lnSpc>
            </a:pPr>
            <a:r>
              <a:rPr lang="en-US" sz="2000" dirty="0">
                <a:latin typeface="Arial Narrow" panose="020B0606020202030204" pitchFamily="34" charset="0"/>
              </a:rPr>
              <a:t>Diverse stakeholder issues require diverse </a:t>
            </a:r>
            <a:r>
              <a:rPr lang="en-US" sz="2000" dirty="0" smtClean="0">
                <a:latin typeface="Arial Narrow" panose="020B0606020202030204" pitchFamily="34" charset="0"/>
              </a:rPr>
              <a:t>approaches</a:t>
            </a:r>
          </a:p>
          <a:p>
            <a:pPr>
              <a:lnSpc>
                <a:spcPct val="150000"/>
              </a:lnSpc>
            </a:pPr>
            <a:r>
              <a:rPr lang="en-US" sz="2000" dirty="0" smtClean="0">
                <a:latin typeface="Arial Narrow" panose="020B0606020202030204" pitchFamily="34" charset="0"/>
              </a:rPr>
              <a:t>Focus </a:t>
            </a:r>
            <a:r>
              <a:rPr lang="en-US" sz="2000" dirty="0">
                <a:latin typeface="Arial Narrow" panose="020B0606020202030204" pitchFamily="34" charset="0"/>
              </a:rPr>
              <a:t>on Integration, coordination and </a:t>
            </a:r>
            <a:r>
              <a:rPr lang="en-US" sz="2000" dirty="0" smtClean="0">
                <a:latin typeface="Arial Narrow" panose="020B0606020202030204" pitchFamily="34" charset="0"/>
              </a:rPr>
              <a:t>communication</a:t>
            </a:r>
          </a:p>
          <a:p>
            <a:pPr>
              <a:lnSpc>
                <a:spcPct val="150000"/>
              </a:lnSpc>
            </a:pPr>
            <a:r>
              <a:rPr lang="en-US" sz="2000" dirty="0" smtClean="0">
                <a:solidFill>
                  <a:schemeClr val="tx1"/>
                </a:solidFill>
                <a:latin typeface="Arial Narrow" panose="020B0606020202030204" pitchFamily="34" charset="0"/>
              </a:rPr>
              <a:t>Strengthen link between science and management</a:t>
            </a:r>
          </a:p>
          <a:p>
            <a:pPr>
              <a:lnSpc>
                <a:spcPct val="150000"/>
              </a:lnSpc>
            </a:pPr>
            <a:r>
              <a:rPr lang="en-US" sz="2000" dirty="0" smtClean="0">
                <a:solidFill>
                  <a:schemeClr val="tx1"/>
                </a:solidFill>
                <a:latin typeface="Arial Narrow" panose="020B0606020202030204" pitchFamily="34" charset="0"/>
              </a:rPr>
              <a:t>Modernize methods of </a:t>
            </a:r>
            <a:r>
              <a:rPr lang="en-US" sz="2000" dirty="0">
                <a:latin typeface="Arial Narrow" panose="020B0606020202030204" pitchFamily="34" charset="0"/>
              </a:rPr>
              <a:t>monitoring and data </a:t>
            </a:r>
            <a:r>
              <a:rPr lang="en-US" sz="2000" dirty="0" smtClean="0">
                <a:latin typeface="Arial Narrow" panose="020B0606020202030204" pitchFamily="34" charset="0"/>
              </a:rPr>
              <a:t>collection</a:t>
            </a:r>
          </a:p>
          <a:p>
            <a:pPr>
              <a:lnSpc>
                <a:spcPct val="150000"/>
              </a:lnSpc>
            </a:pPr>
            <a:r>
              <a:rPr lang="en-US" sz="2000" dirty="0" smtClean="0">
                <a:latin typeface="Arial Narrow" panose="020B0606020202030204" pitchFamily="34" charset="0"/>
              </a:rPr>
              <a:t>Coordinate and facilitate research </a:t>
            </a:r>
          </a:p>
          <a:p>
            <a:pPr marL="0" indent="0">
              <a:lnSpc>
                <a:spcPct val="150000"/>
              </a:lnSpc>
              <a:buNone/>
            </a:pPr>
            <a:endParaRPr lang="en-US" sz="2000" dirty="0">
              <a:latin typeface="Arial Narrow" panose="020B0606020202030204" pitchFamily="34" charset="0"/>
            </a:endParaRPr>
          </a:p>
          <a:p>
            <a:pPr marL="0" indent="0" algn="ctr">
              <a:lnSpc>
                <a:spcPct val="150000"/>
              </a:lnSpc>
              <a:buNone/>
            </a:pPr>
            <a:r>
              <a:rPr lang="en-US" sz="2000" b="1" dirty="0" smtClean="0">
                <a:solidFill>
                  <a:schemeClr val="tx1"/>
                </a:solidFill>
                <a:latin typeface="Arial Narrow" panose="020B0606020202030204" pitchFamily="34" charset="0"/>
              </a:rPr>
              <a:t>Coordination and Communication is one of the key recommendations from the Panel!</a:t>
            </a:r>
            <a:endParaRPr lang="en-ZA" sz="2000" b="1" dirty="0">
              <a:solidFill>
                <a:schemeClr val="tx1"/>
              </a:solidFill>
              <a:latin typeface="Arial Narrow" panose="020B060602020203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7757" y="1490871"/>
            <a:ext cx="2255081" cy="150338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273677" y="2618337"/>
            <a:ext cx="1503239" cy="2255081"/>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b="17849"/>
          <a:stretch/>
        </p:blipFill>
        <p:spPr>
          <a:xfrm>
            <a:off x="6897757" y="101443"/>
            <a:ext cx="2255081" cy="1389428"/>
          </a:xfrm>
          <a:prstGeom prst="rect">
            <a:avLst/>
          </a:prstGeom>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1013" t="20647" r="2464" b="5598"/>
          <a:stretch/>
        </p:blipFill>
        <p:spPr>
          <a:xfrm flipH="1">
            <a:off x="6897757" y="4333592"/>
            <a:ext cx="2255081" cy="1727350"/>
          </a:xfrm>
          <a:prstGeom prst="rect">
            <a:avLst/>
          </a:prstGeom>
        </p:spPr>
      </p:pic>
    </p:spTree>
    <p:extLst>
      <p:ext uri="{BB962C8B-B14F-4D97-AF65-F5344CB8AC3E}">
        <p14:creationId xmlns:p14="http://schemas.microsoft.com/office/powerpoint/2010/main" val="20864383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875</TotalTime>
  <Words>1444</Words>
  <Application>Microsoft Office PowerPoint</Application>
  <PresentationFormat>On-screen Show (4:3)</PresentationFormat>
  <Paragraphs>153</Paragraphs>
  <Slides>10</Slides>
  <Notes>8</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10</vt:i4>
      </vt:variant>
    </vt:vector>
  </HeadingPairs>
  <TitlesOfParts>
    <vt:vector size="17" baseType="lpstr">
      <vt:lpstr>Arial</vt:lpstr>
      <vt:lpstr>Arial Narrow</vt:lpstr>
      <vt:lpstr>Calibri</vt:lpstr>
      <vt:lpstr>Office Theme</vt:lpstr>
      <vt:lpstr>1_Office Theme</vt:lpstr>
      <vt:lpstr>2_Office Theme</vt:lpstr>
      <vt:lpstr>3_Office Theme</vt:lpstr>
      <vt:lpstr>PowerPoint Presentation</vt:lpstr>
      <vt:lpstr>Sharks as a Resource</vt:lpstr>
      <vt:lpstr>PowerPoint Presentation</vt:lpstr>
      <vt:lpstr>Types of Tourism activities</vt:lpstr>
      <vt:lpstr>Shark tourism in South Africa (cont.)</vt:lpstr>
      <vt:lpstr>Eco tourism and consumptive use: The need to work with diverse stakeholders</vt:lpstr>
      <vt:lpstr>     </vt:lpstr>
      <vt:lpstr>Example 3:Spatial overlap between traditional line fishers &amp; WSCD operators</vt:lpstr>
      <vt:lpstr>Conclusion </vt:lpstr>
      <vt:lpstr>THANK YOU!</vt:lpstr>
    </vt:vector>
  </TitlesOfParts>
  <Company>Environmental Affairs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Admin1</dc:creator>
  <cp:lastModifiedBy>SvenK</cp:lastModifiedBy>
  <cp:revision>99</cp:revision>
  <dcterms:created xsi:type="dcterms:W3CDTF">2020-04-21T11:07:00Z</dcterms:created>
  <dcterms:modified xsi:type="dcterms:W3CDTF">2020-11-16T10:42:00Z</dcterms:modified>
</cp:coreProperties>
</file>