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59" r:id="rId3"/>
    <p:sldId id="260" r:id="rId4"/>
    <p:sldId id="261" r:id="rId5"/>
    <p:sldId id="262" r:id="rId6"/>
    <p:sldId id="263" r:id="rId7"/>
    <p:sldId id="264" r:id="rId8"/>
    <p:sldId id="265" r:id="rId9"/>
    <p:sldId id="266" r:id="rId10"/>
    <p:sldId id="267" r:id="rId11"/>
    <p:sldId id="268" r:id="rId12"/>
    <p:sldId id="269" r:id="rId13"/>
    <p:sldId id="289" r:id="rId14"/>
    <p:sldId id="271" r:id="rId15"/>
    <p:sldId id="276" r:id="rId16"/>
    <p:sldId id="291" r:id="rId17"/>
    <p:sldId id="272" r:id="rId18"/>
    <p:sldId id="290" r:id="rId19"/>
    <p:sldId id="292" r:id="rId20"/>
    <p:sldId id="283" r:id="rId21"/>
    <p:sldId id="273" r:id="rId22"/>
    <p:sldId id="293" r:id="rId23"/>
    <p:sldId id="294" r:id="rId24"/>
    <p:sldId id="258"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8" d="100"/>
          <a:sy n="108" d="100"/>
        </p:scale>
        <p:origin x="1704" y="102"/>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3EAA94-DA43-421F-8C1C-FFFC924ACAEC}" type="datetimeFigureOut">
              <a:rPr lang="en-ZA" smtClean="0"/>
              <a:t>2020/11/17</a:t>
            </a:fld>
            <a:endParaRPr lang="en-Z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792909-8BA3-4A60-9955-EE91C2C3BF70}" type="slidenum">
              <a:rPr lang="en-ZA" smtClean="0"/>
              <a:t>‹#›</a:t>
            </a:fld>
            <a:endParaRPr lang="en-ZA"/>
          </a:p>
        </p:txBody>
      </p:sp>
    </p:spTree>
    <p:extLst>
      <p:ext uri="{BB962C8B-B14F-4D97-AF65-F5344CB8AC3E}">
        <p14:creationId xmlns:p14="http://schemas.microsoft.com/office/powerpoint/2010/main" val="3724187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Slide 19</a:t>
            </a:r>
            <a:r>
              <a:rPr lang="en-US" sz="1200" kern="1200" dirty="0">
                <a:solidFill>
                  <a:schemeClr val="tx1"/>
                </a:solidFill>
                <a:effectLst/>
                <a:latin typeface="+mn-lt"/>
                <a:ea typeface="+mn-ea"/>
                <a:cs typeface="+mn-cs"/>
              </a:rPr>
              <a:t>. </a:t>
            </a:r>
            <a:r>
              <a:rPr lang="en-US" dirty="0"/>
              <a:t>2018 – </a:t>
            </a:r>
            <a:r>
              <a:rPr lang="en-US" b="1" dirty="0"/>
              <a:t>25 MPAs </a:t>
            </a:r>
            <a:r>
              <a:rPr lang="en-US" dirty="0"/>
              <a:t>including Walker Bay &amp; Prince Edward Island</a:t>
            </a:r>
          </a:p>
          <a:p>
            <a:endParaRPr lang="en-Z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Protection</a:t>
            </a:r>
            <a:r>
              <a:rPr lang="en-US" sz="1200" kern="1200" baseline="0" dirty="0">
                <a:solidFill>
                  <a:schemeClr val="tx1"/>
                </a:solidFill>
                <a:effectLst/>
                <a:latin typeface="+mn-lt"/>
                <a:ea typeface="+mn-ea"/>
                <a:cs typeface="+mn-cs"/>
              </a:rPr>
              <a:t> of our biodiversity really is one our success stories in South Africa; </a:t>
            </a:r>
          </a:p>
          <a:p>
            <a:r>
              <a:rPr lang="en-US" sz="1200" kern="1200" baseline="0" dirty="0">
                <a:solidFill>
                  <a:schemeClr val="tx1"/>
                </a:solidFill>
                <a:effectLst/>
                <a:latin typeface="+mn-lt"/>
                <a:ea typeface="+mn-ea"/>
                <a:cs typeface="+mn-cs"/>
              </a:rPr>
              <a:t>The figure shows the </a:t>
            </a:r>
            <a:r>
              <a:rPr lang="en-US" sz="1200" b="1" kern="1200" baseline="0" dirty="0">
                <a:solidFill>
                  <a:schemeClr val="tx1"/>
                </a:solidFill>
                <a:effectLst/>
                <a:latin typeface="+mn-lt"/>
                <a:ea typeface="+mn-ea"/>
                <a:cs typeface="+mn-cs"/>
              </a:rPr>
              <a:t>dramatic improvement </a:t>
            </a:r>
            <a:r>
              <a:rPr lang="en-US" sz="1200" kern="1200" baseline="0" dirty="0">
                <a:solidFill>
                  <a:schemeClr val="tx1"/>
                </a:solidFill>
                <a:effectLst/>
                <a:latin typeface="+mn-lt"/>
                <a:ea typeface="+mn-ea"/>
                <a:cs typeface="+mn-cs"/>
              </a:rPr>
              <a:t>between </a:t>
            </a:r>
            <a:r>
              <a:rPr lang="en-US" sz="1200" b="1" kern="1200" baseline="0" dirty="0">
                <a:solidFill>
                  <a:schemeClr val="tx1"/>
                </a:solidFill>
                <a:effectLst/>
                <a:latin typeface="+mn-lt"/>
                <a:ea typeface="+mn-ea"/>
                <a:cs typeface="+mn-cs"/>
              </a:rPr>
              <a:t>2018 and 2019 </a:t>
            </a:r>
            <a:r>
              <a:rPr lang="en-US" sz="1200" kern="1200" baseline="0" dirty="0">
                <a:solidFill>
                  <a:schemeClr val="tx1"/>
                </a:solidFill>
                <a:effectLst/>
                <a:latin typeface="+mn-lt"/>
                <a:ea typeface="+mn-ea"/>
                <a:cs typeface="+mn-cs"/>
              </a:rPr>
              <a:t>of marine ecosystem </a:t>
            </a:r>
            <a:r>
              <a:rPr lang="en-US" sz="1200" b="1" kern="1200" baseline="0" dirty="0">
                <a:solidFill>
                  <a:schemeClr val="tx1"/>
                </a:solidFill>
                <a:effectLst/>
                <a:latin typeface="+mn-lt"/>
                <a:ea typeface="+mn-ea"/>
                <a:cs typeface="+mn-cs"/>
              </a:rPr>
              <a:t>protection level</a:t>
            </a:r>
            <a:r>
              <a:rPr lang="en-US" sz="1200" kern="1200" baseline="0" dirty="0">
                <a:solidFill>
                  <a:schemeClr val="tx1"/>
                </a:solidFill>
                <a:effectLst/>
                <a:latin typeface="+mn-lt"/>
                <a:ea typeface="+mn-ea"/>
                <a:cs typeface="+mn-cs"/>
              </a:rPr>
              <a:t>. The result of the declaration of </a:t>
            </a:r>
            <a:r>
              <a:rPr lang="en-US" sz="1200" b="1" kern="1200" baseline="0" dirty="0">
                <a:solidFill>
                  <a:schemeClr val="tx1"/>
                </a:solidFill>
                <a:effectLst/>
                <a:latin typeface="+mn-lt"/>
                <a:ea typeface="+mn-ea"/>
                <a:cs typeface="+mn-cs"/>
              </a:rPr>
              <a:t>20 new MPAs </a:t>
            </a:r>
            <a:r>
              <a:rPr lang="en-US" sz="1200" kern="1200" baseline="0" dirty="0">
                <a:solidFill>
                  <a:schemeClr val="tx1"/>
                </a:solidFill>
                <a:effectLst/>
                <a:latin typeface="+mn-lt"/>
                <a:ea typeface="+mn-ea"/>
                <a:cs typeface="+mn-cs"/>
              </a:rPr>
              <a:t>in our marine environment.</a:t>
            </a:r>
          </a:p>
          <a:p>
            <a:r>
              <a:rPr lang="en-ZA" sz="1200" kern="1200" dirty="0">
                <a:solidFill>
                  <a:schemeClr val="tx1"/>
                </a:solidFill>
                <a:effectLst/>
                <a:latin typeface="+mn-lt"/>
                <a:ea typeface="+mn-ea"/>
                <a:cs typeface="+mn-cs"/>
              </a:rPr>
              <a:t>On land </a:t>
            </a:r>
            <a:r>
              <a:rPr lang="en-ZA" sz="1200" b="1" kern="1200" dirty="0">
                <a:solidFill>
                  <a:schemeClr val="tx1"/>
                </a:solidFill>
                <a:effectLst/>
                <a:latin typeface="+mn-lt"/>
                <a:ea typeface="+mn-ea"/>
                <a:cs typeface="+mn-cs"/>
              </a:rPr>
              <a:t>innovative biodiversity stewardship </a:t>
            </a:r>
            <a:r>
              <a:rPr lang="en-ZA" sz="1200" kern="1200" dirty="0">
                <a:solidFill>
                  <a:schemeClr val="tx1"/>
                </a:solidFill>
                <a:effectLst/>
                <a:latin typeface="+mn-lt"/>
                <a:ea typeface="+mn-ea"/>
                <a:cs typeface="+mn-cs"/>
              </a:rPr>
              <a:t>programmes have resulted in PA expansion that involves </a:t>
            </a:r>
            <a:r>
              <a:rPr lang="en-ZA" sz="1200" b="1" kern="1200" dirty="0">
                <a:solidFill>
                  <a:schemeClr val="tx1"/>
                </a:solidFill>
                <a:effectLst/>
                <a:latin typeface="+mn-lt"/>
                <a:ea typeface="+mn-ea"/>
                <a:cs typeface="+mn-cs"/>
              </a:rPr>
              <a:t>partnerships with landowners</a:t>
            </a:r>
            <a:r>
              <a:rPr lang="en-ZA" sz="1200" b="1" kern="1200" baseline="0" dirty="0">
                <a:solidFill>
                  <a:schemeClr val="tx1"/>
                </a:solidFill>
                <a:effectLst/>
                <a:latin typeface="+mn-lt"/>
                <a:ea typeface="+mn-ea"/>
                <a:cs typeface="+mn-cs"/>
              </a:rPr>
              <a:t> and communities</a:t>
            </a:r>
            <a:r>
              <a:rPr lang="en-ZA" sz="1200" kern="1200" baseline="0" dirty="0">
                <a:solidFill>
                  <a:schemeClr val="tx1"/>
                </a:solidFill>
                <a:effectLst/>
                <a:latin typeface="+mn-lt"/>
                <a:ea typeface="+mn-ea"/>
                <a:cs typeface="+mn-cs"/>
              </a:rPr>
              <a:t>. Building the platform for nature based tourism and the wildlife economy,  and promoting protection and  sustainable use of biodiversity.  </a:t>
            </a:r>
            <a:endParaRPr lang="en-ZA" sz="1200" kern="1200" dirty="0">
              <a:solidFill>
                <a:schemeClr val="tx1"/>
              </a:solidFill>
              <a:effectLst/>
              <a:latin typeface="+mn-lt"/>
              <a:ea typeface="+mn-ea"/>
              <a:cs typeface="+mn-cs"/>
            </a:endParaRPr>
          </a:p>
          <a:p>
            <a:endParaRPr lang="en-ZA" dirty="0"/>
          </a:p>
        </p:txBody>
      </p:sp>
      <p:sp>
        <p:nvSpPr>
          <p:cNvPr id="4" name="Slide Number Placeholder 3"/>
          <p:cNvSpPr>
            <a:spLocks noGrp="1"/>
          </p:cNvSpPr>
          <p:nvPr>
            <p:ph type="sldNum" sz="quarter" idx="10"/>
          </p:nvPr>
        </p:nvSpPr>
        <p:spPr/>
        <p:txBody>
          <a:bodyPr/>
          <a:lstStyle/>
          <a:p>
            <a:fld id="{E8126456-4EE2-4564-85DF-70D87193D33E}" type="slidenum">
              <a:rPr lang="en-ZA" smtClean="0"/>
              <a:t>6</a:t>
            </a:fld>
            <a:endParaRPr lang="en-ZA"/>
          </a:p>
        </p:txBody>
      </p:sp>
    </p:spTree>
    <p:extLst>
      <p:ext uri="{BB962C8B-B14F-4D97-AF65-F5344CB8AC3E}">
        <p14:creationId xmlns:p14="http://schemas.microsoft.com/office/powerpoint/2010/main" val="2423174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F902FC6-061E-5F4C-9ACA-6C4849BEF69D}" type="datetimeFigureOut">
              <a:rPr lang="en-US" smtClean="0"/>
              <a:t>11/17/2020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E107A0-7B7C-8743-BC43-85A450895BAC}" type="slidenum">
              <a:rPr lang="en-US" smtClean="0"/>
              <a:t>‹#›</a:t>
            </a:fld>
            <a:endParaRPr lang="en-US"/>
          </a:p>
        </p:txBody>
      </p:sp>
    </p:spTree>
    <p:extLst>
      <p:ext uri="{BB962C8B-B14F-4D97-AF65-F5344CB8AC3E}">
        <p14:creationId xmlns:p14="http://schemas.microsoft.com/office/powerpoint/2010/main" val="4237163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902FC6-061E-5F4C-9ACA-6C4849BEF69D}" type="datetimeFigureOut">
              <a:rPr lang="en-US" smtClean="0"/>
              <a:t>11/17/2020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E107A0-7B7C-8743-BC43-85A450895BAC}" type="slidenum">
              <a:rPr lang="en-US" smtClean="0"/>
              <a:t>‹#›</a:t>
            </a:fld>
            <a:endParaRPr lang="en-US"/>
          </a:p>
        </p:txBody>
      </p:sp>
    </p:spTree>
    <p:extLst>
      <p:ext uri="{BB962C8B-B14F-4D97-AF65-F5344CB8AC3E}">
        <p14:creationId xmlns:p14="http://schemas.microsoft.com/office/powerpoint/2010/main" val="568202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902FC6-061E-5F4C-9ACA-6C4849BEF69D}" type="datetimeFigureOut">
              <a:rPr lang="en-US" smtClean="0"/>
              <a:t>11/17/2020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E107A0-7B7C-8743-BC43-85A450895BAC}" type="slidenum">
              <a:rPr lang="en-US" smtClean="0"/>
              <a:t>‹#›</a:t>
            </a:fld>
            <a:endParaRPr lang="en-US"/>
          </a:p>
        </p:txBody>
      </p:sp>
    </p:spTree>
    <p:extLst>
      <p:ext uri="{BB962C8B-B14F-4D97-AF65-F5344CB8AC3E}">
        <p14:creationId xmlns:p14="http://schemas.microsoft.com/office/powerpoint/2010/main" val="2247217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902FC6-061E-5F4C-9ACA-6C4849BEF69D}" type="datetimeFigureOut">
              <a:rPr lang="en-US" smtClean="0"/>
              <a:t>11/17/2020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E107A0-7B7C-8743-BC43-85A450895BAC}" type="slidenum">
              <a:rPr lang="en-US" smtClean="0"/>
              <a:t>‹#›</a:t>
            </a:fld>
            <a:endParaRPr lang="en-US"/>
          </a:p>
        </p:txBody>
      </p:sp>
    </p:spTree>
    <p:extLst>
      <p:ext uri="{BB962C8B-B14F-4D97-AF65-F5344CB8AC3E}">
        <p14:creationId xmlns:p14="http://schemas.microsoft.com/office/powerpoint/2010/main" val="205945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902FC6-061E-5F4C-9ACA-6C4849BEF69D}" type="datetimeFigureOut">
              <a:rPr lang="en-US" smtClean="0"/>
              <a:t>11/17/2020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E107A0-7B7C-8743-BC43-85A450895BAC}" type="slidenum">
              <a:rPr lang="en-US" smtClean="0"/>
              <a:t>‹#›</a:t>
            </a:fld>
            <a:endParaRPr lang="en-US"/>
          </a:p>
        </p:txBody>
      </p:sp>
    </p:spTree>
    <p:extLst>
      <p:ext uri="{BB962C8B-B14F-4D97-AF65-F5344CB8AC3E}">
        <p14:creationId xmlns:p14="http://schemas.microsoft.com/office/powerpoint/2010/main" val="5183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F902FC6-061E-5F4C-9ACA-6C4849BEF69D}" type="datetimeFigureOut">
              <a:rPr lang="en-US" smtClean="0"/>
              <a:t>11/17/2020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E107A0-7B7C-8743-BC43-85A450895BAC}" type="slidenum">
              <a:rPr lang="en-US" smtClean="0"/>
              <a:t>‹#›</a:t>
            </a:fld>
            <a:endParaRPr lang="en-US"/>
          </a:p>
        </p:txBody>
      </p:sp>
    </p:spTree>
    <p:extLst>
      <p:ext uri="{BB962C8B-B14F-4D97-AF65-F5344CB8AC3E}">
        <p14:creationId xmlns:p14="http://schemas.microsoft.com/office/powerpoint/2010/main" val="2175456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F902FC6-061E-5F4C-9ACA-6C4849BEF69D}" type="datetimeFigureOut">
              <a:rPr lang="en-US" smtClean="0"/>
              <a:t>11/17/2020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E107A0-7B7C-8743-BC43-85A450895BAC}" type="slidenum">
              <a:rPr lang="en-US" smtClean="0"/>
              <a:t>‹#›</a:t>
            </a:fld>
            <a:endParaRPr lang="en-US"/>
          </a:p>
        </p:txBody>
      </p:sp>
    </p:spTree>
    <p:extLst>
      <p:ext uri="{BB962C8B-B14F-4D97-AF65-F5344CB8AC3E}">
        <p14:creationId xmlns:p14="http://schemas.microsoft.com/office/powerpoint/2010/main" val="505618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F902FC6-061E-5F4C-9ACA-6C4849BEF69D}" type="datetimeFigureOut">
              <a:rPr lang="en-US" smtClean="0"/>
              <a:t>11/17/2020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E107A0-7B7C-8743-BC43-85A450895BAC}" type="slidenum">
              <a:rPr lang="en-US" smtClean="0"/>
              <a:t>‹#›</a:t>
            </a:fld>
            <a:endParaRPr lang="en-US"/>
          </a:p>
        </p:txBody>
      </p:sp>
    </p:spTree>
    <p:extLst>
      <p:ext uri="{BB962C8B-B14F-4D97-AF65-F5344CB8AC3E}">
        <p14:creationId xmlns:p14="http://schemas.microsoft.com/office/powerpoint/2010/main" val="717889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902FC6-061E-5F4C-9ACA-6C4849BEF69D}" type="datetimeFigureOut">
              <a:rPr lang="en-US" smtClean="0"/>
              <a:t>11/17/2020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E107A0-7B7C-8743-BC43-85A450895BAC}" type="slidenum">
              <a:rPr lang="en-US" smtClean="0"/>
              <a:t>‹#›</a:t>
            </a:fld>
            <a:endParaRPr lang="en-US"/>
          </a:p>
        </p:txBody>
      </p:sp>
    </p:spTree>
    <p:extLst>
      <p:ext uri="{BB962C8B-B14F-4D97-AF65-F5344CB8AC3E}">
        <p14:creationId xmlns:p14="http://schemas.microsoft.com/office/powerpoint/2010/main" val="1879114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902FC6-061E-5F4C-9ACA-6C4849BEF69D}" type="datetimeFigureOut">
              <a:rPr lang="en-US" smtClean="0"/>
              <a:t>11/17/2020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E107A0-7B7C-8743-BC43-85A450895BAC}" type="slidenum">
              <a:rPr lang="en-US" smtClean="0"/>
              <a:t>‹#›</a:t>
            </a:fld>
            <a:endParaRPr lang="en-US"/>
          </a:p>
        </p:txBody>
      </p:sp>
    </p:spTree>
    <p:extLst>
      <p:ext uri="{BB962C8B-B14F-4D97-AF65-F5344CB8AC3E}">
        <p14:creationId xmlns:p14="http://schemas.microsoft.com/office/powerpoint/2010/main" val="2314500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902FC6-061E-5F4C-9ACA-6C4849BEF69D}" type="datetimeFigureOut">
              <a:rPr lang="en-US" smtClean="0"/>
              <a:t>11/17/2020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E107A0-7B7C-8743-BC43-85A450895BAC}" type="slidenum">
              <a:rPr lang="en-US" smtClean="0"/>
              <a:t>‹#›</a:t>
            </a:fld>
            <a:endParaRPr lang="en-US"/>
          </a:p>
        </p:txBody>
      </p:sp>
    </p:spTree>
    <p:extLst>
      <p:ext uri="{BB962C8B-B14F-4D97-AF65-F5344CB8AC3E}">
        <p14:creationId xmlns:p14="http://schemas.microsoft.com/office/powerpoint/2010/main" val="2453269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902FC6-061E-5F4C-9ACA-6C4849BEF69D}" type="datetimeFigureOut">
              <a:rPr lang="en-US" smtClean="0"/>
              <a:t>11/17/2020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E107A0-7B7C-8743-BC43-85A450895BAC}" type="slidenum">
              <a:rPr lang="en-US" smtClean="0"/>
              <a:t>‹#›</a:t>
            </a:fld>
            <a:endParaRPr lang="en-US"/>
          </a:p>
        </p:txBody>
      </p:sp>
    </p:spTree>
    <p:extLst>
      <p:ext uri="{BB962C8B-B14F-4D97-AF65-F5344CB8AC3E}">
        <p14:creationId xmlns:p14="http://schemas.microsoft.com/office/powerpoint/2010/main" val="13832557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3.jp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5.jpg"/><Relationship Id="rId5" Type="http://schemas.openxmlformats.org/officeDocument/2006/relationships/image" Target="../media/image44.jpeg"/><Relationship Id="rId4" Type="http://schemas.openxmlformats.org/officeDocument/2006/relationships/image" Target="../media/image43.jp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3.jp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3" Type="http://schemas.openxmlformats.org/officeDocument/2006/relationships/image" Target="../media/image4.jpeg"/><Relationship Id="rId7" Type="http://schemas.openxmlformats.org/officeDocument/2006/relationships/image" Target="../media/image8.jpeg"/><Relationship Id="rId12" Type="http://schemas.openxmlformats.org/officeDocument/2006/relationships/image" Target="../media/image13.jpe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image" Target="../media/image15.jpeg"/></Relationships>
</file>

<file path=ppt/slides/_rels/slide20.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10" Type="http://schemas.openxmlformats.org/officeDocument/2006/relationships/image" Target="../media/image57.png"/><Relationship Id="rId4" Type="http://schemas.openxmlformats.org/officeDocument/2006/relationships/image" Target="../media/image51.jpeg"/><Relationship Id="rId9" Type="http://schemas.openxmlformats.org/officeDocument/2006/relationships/image" Target="../media/image56.jpeg"/></Relationships>
</file>

<file path=ppt/slides/_rels/slide2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ZA" dirty="0">
                <a:solidFill>
                  <a:srgbClr val="008000"/>
                </a:solidFill>
              </a:rPr>
              <a:t>Shark biodiversity in South Africa and assessment and planning to support spatial management</a:t>
            </a:r>
            <a:br>
              <a:rPr lang="en-ZA" dirty="0">
                <a:latin typeface="Calibri" panose="020F0502020204030204" pitchFamily="34" charset="0"/>
                <a:ea typeface="Calibri" panose="020F0502020204030204" pitchFamily="34" charset="0"/>
              </a:rPr>
            </a:br>
            <a:endParaRPr lang="en-US" dirty="0">
              <a:solidFill>
                <a:srgbClr val="008000"/>
              </a:solidFill>
            </a:endParaRPr>
          </a:p>
        </p:txBody>
      </p:sp>
      <p:sp>
        <p:nvSpPr>
          <p:cNvPr id="3" name="Subtitle 2"/>
          <p:cNvSpPr>
            <a:spLocks noGrp="1"/>
          </p:cNvSpPr>
          <p:nvPr>
            <p:ph type="subTitle" idx="1"/>
          </p:nvPr>
        </p:nvSpPr>
        <p:spPr>
          <a:xfrm>
            <a:off x="236823" y="3886200"/>
            <a:ext cx="8420373" cy="1752600"/>
          </a:xfrm>
        </p:spPr>
        <p:txBody>
          <a:bodyPr/>
          <a:lstStyle/>
          <a:p>
            <a:r>
              <a:rPr lang="en-US" dirty="0">
                <a:solidFill>
                  <a:srgbClr val="008000"/>
                </a:solidFill>
              </a:rPr>
              <a:t>Kerry Sink</a:t>
            </a:r>
          </a:p>
          <a:p>
            <a:r>
              <a:rPr lang="en-US" dirty="0">
                <a:solidFill>
                  <a:srgbClr val="008000"/>
                </a:solidFill>
              </a:rPr>
              <a:t>South African National Biodiversity Institute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4971" y="5832452"/>
            <a:ext cx="2740064" cy="897029"/>
          </a:xfrm>
          <a:prstGeom prst="rect">
            <a:avLst/>
          </a:prstGeom>
        </p:spPr>
      </p:pic>
    </p:spTree>
    <p:extLst>
      <p:ext uri="{BB962C8B-B14F-4D97-AF65-F5344CB8AC3E}">
        <p14:creationId xmlns:p14="http://schemas.microsoft.com/office/powerpoint/2010/main" val="39301265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6728"/>
            <a:ext cx="9144000" cy="5911596"/>
          </a:xfrm>
          <a:prstGeom prst="rect">
            <a:avLst/>
          </a:prstGeom>
        </p:spPr>
      </p:pic>
      <p:sp>
        <p:nvSpPr>
          <p:cNvPr id="3" name="TextBox 2"/>
          <p:cNvSpPr txBox="1"/>
          <p:nvPr/>
        </p:nvSpPr>
        <p:spPr>
          <a:xfrm flipH="1">
            <a:off x="144725" y="6343942"/>
            <a:ext cx="3295787" cy="369332"/>
          </a:xfrm>
          <a:prstGeom prst="rect">
            <a:avLst/>
          </a:prstGeom>
          <a:noFill/>
        </p:spPr>
        <p:txBody>
          <a:bodyPr wrap="square" rtlCol="0">
            <a:spAutoFit/>
          </a:bodyPr>
          <a:lstStyle/>
          <a:p>
            <a:r>
              <a:rPr lang="en-ZA" dirty="0">
                <a:solidFill>
                  <a:schemeClr val="bg1"/>
                </a:solidFill>
              </a:rPr>
              <a:t>Steve Benjamin</a:t>
            </a:r>
          </a:p>
        </p:txBody>
      </p:sp>
    </p:spTree>
    <p:extLst>
      <p:ext uri="{BB962C8B-B14F-4D97-AF65-F5344CB8AC3E}">
        <p14:creationId xmlns:p14="http://schemas.microsoft.com/office/powerpoint/2010/main" val="2997949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857250"/>
            <a:ext cx="9144000" cy="5143500"/>
          </a:xfrm>
          <a:prstGeom prst="rect">
            <a:avLst/>
          </a:prstGeom>
        </p:spPr>
      </p:pic>
      <p:sp>
        <p:nvSpPr>
          <p:cNvPr id="3" name="TextBox 2"/>
          <p:cNvSpPr txBox="1"/>
          <p:nvPr/>
        </p:nvSpPr>
        <p:spPr>
          <a:xfrm>
            <a:off x="2866630" y="1750873"/>
            <a:ext cx="3760838" cy="415498"/>
          </a:xfrm>
          <a:prstGeom prst="rect">
            <a:avLst/>
          </a:prstGeom>
          <a:solidFill>
            <a:schemeClr val="bg1"/>
          </a:solidFill>
        </p:spPr>
        <p:txBody>
          <a:bodyPr wrap="none" rtlCol="0">
            <a:spAutoFit/>
          </a:bodyPr>
          <a:lstStyle/>
          <a:p>
            <a:r>
              <a:rPr lang="en-ZA" sz="2100" dirty="0"/>
              <a:t>12. Southwest Indian Seamounts</a:t>
            </a:r>
          </a:p>
        </p:txBody>
      </p:sp>
      <p:cxnSp>
        <p:nvCxnSpPr>
          <p:cNvPr id="6" name="Straight Connector 5"/>
          <p:cNvCxnSpPr>
            <a:endCxn id="7" idx="0"/>
          </p:cNvCxnSpPr>
          <p:nvPr/>
        </p:nvCxnSpPr>
        <p:spPr>
          <a:xfrm flipH="1">
            <a:off x="4172071" y="2151780"/>
            <a:ext cx="555719" cy="179888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3772141" y="3950667"/>
            <a:ext cx="799860" cy="1021383"/>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Rectangle 7"/>
          <p:cNvSpPr/>
          <p:nvPr/>
        </p:nvSpPr>
        <p:spPr>
          <a:xfrm>
            <a:off x="3077523" y="5008171"/>
            <a:ext cx="4572000" cy="553998"/>
          </a:xfrm>
          <a:prstGeom prst="rect">
            <a:avLst/>
          </a:prstGeom>
        </p:spPr>
        <p:txBody>
          <a:bodyPr>
            <a:spAutoFit/>
          </a:bodyPr>
          <a:lstStyle/>
          <a:p>
            <a:pPr marL="70247" indent="-70247"/>
            <a:r>
              <a:rPr lang="en-US" sz="1500" dirty="0">
                <a:solidFill>
                  <a:schemeClr val="bg1"/>
                </a:solidFill>
              </a:rPr>
              <a:t>2 Areas covering 7500 km</a:t>
            </a:r>
            <a:r>
              <a:rPr lang="en-US" sz="1500" baseline="30000" dirty="0">
                <a:solidFill>
                  <a:schemeClr val="bg1"/>
                </a:solidFill>
              </a:rPr>
              <a:t>2</a:t>
            </a:r>
            <a:endParaRPr lang="en-US" sz="1500" dirty="0">
              <a:solidFill>
                <a:schemeClr val="bg1"/>
              </a:solidFill>
            </a:endParaRPr>
          </a:p>
          <a:p>
            <a:pPr marL="70247" indent="-70247"/>
            <a:r>
              <a:rPr lang="en-US" sz="1500" dirty="0">
                <a:solidFill>
                  <a:schemeClr val="bg1"/>
                </a:solidFill>
              </a:rPr>
              <a:t>&gt;200-5000 m (excludes 2000-3800m)</a:t>
            </a:r>
          </a:p>
        </p:txBody>
      </p:sp>
      <p:sp>
        <p:nvSpPr>
          <p:cNvPr id="10" name="Rectangle 9"/>
          <p:cNvSpPr/>
          <p:nvPr/>
        </p:nvSpPr>
        <p:spPr>
          <a:xfrm>
            <a:off x="4463695" y="3914546"/>
            <a:ext cx="2340513" cy="415498"/>
          </a:xfrm>
          <a:prstGeom prst="rect">
            <a:avLst/>
          </a:prstGeom>
          <a:noFill/>
        </p:spPr>
        <p:txBody>
          <a:bodyPr wrap="none">
            <a:spAutoFit/>
          </a:bodyPr>
          <a:lstStyle/>
          <a:p>
            <a:pPr algn="ctr"/>
            <a:r>
              <a:rPr lang="en-ZA" sz="2100" b="1" cap="all" dirty="0">
                <a:solidFill>
                  <a:schemeClr val="bg1"/>
                </a:solidFill>
                <a:effectLst>
                  <a:outerShdw blurRad="38100" dist="38100" dir="2700000" algn="tl">
                    <a:srgbClr val="000000">
                      <a:alpha val="43137"/>
                    </a:srgbClr>
                  </a:outerShdw>
                </a:effectLst>
              </a:rPr>
              <a:t>"</a:t>
            </a:r>
            <a:r>
              <a:rPr lang="en-ZA" sz="2100" b="1" cap="all" dirty="0">
                <a:solidFill>
                  <a:schemeClr val="bg1"/>
                </a:solidFill>
              </a:rPr>
              <a:t>CLIMATE</a:t>
            </a:r>
            <a:r>
              <a:rPr lang="en-ZA" sz="2100" b="1" cap="all" dirty="0">
                <a:solidFill>
                  <a:schemeClr val="bg1"/>
                </a:solidFill>
                <a:effectLst>
                  <a:outerShdw blurRad="38100" dist="38100" dir="2700000" algn="tl">
                    <a:srgbClr val="000000">
                      <a:alpha val="43137"/>
                    </a:srgbClr>
                  </a:outerShdw>
                </a:effectLst>
              </a:rPr>
              <a:t> REFUGE"</a:t>
            </a:r>
          </a:p>
        </p:txBody>
      </p:sp>
    </p:spTree>
    <p:extLst>
      <p:ext uri="{BB962C8B-B14F-4D97-AF65-F5344CB8AC3E}">
        <p14:creationId xmlns:p14="http://schemas.microsoft.com/office/powerpoint/2010/main" val="2567900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342" y="0"/>
            <a:ext cx="9676852" cy="6953223"/>
          </a:xfrm>
          <a:prstGeom prst="rect">
            <a:avLst/>
          </a:prstGeom>
        </p:spPr>
      </p:pic>
      <p:sp>
        <p:nvSpPr>
          <p:cNvPr id="3" name="TextBox 2"/>
          <p:cNvSpPr txBox="1"/>
          <p:nvPr/>
        </p:nvSpPr>
        <p:spPr>
          <a:xfrm flipH="1">
            <a:off x="144725" y="6128262"/>
            <a:ext cx="3295787" cy="369332"/>
          </a:xfrm>
          <a:prstGeom prst="rect">
            <a:avLst/>
          </a:prstGeom>
          <a:noFill/>
        </p:spPr>
        <p:txBody>
          <a:bodyPr wrap="square" rtlCol="0">
            <a:spAutoFit/>
          </a:bodyPr>
          <a:lstStyle/>
          <a:p>
            <a:r>
              <a:rPr lang="en-ZA" dirty="0">
                <a:solidFill>
                  <a:schemeClr val="bg1"/>
                </a:solidFill>
              </a:rPr>
              <a:t>Steve Benjamin</a:t>
            </a:r>
          </a:p>
        </p:txBody>
      </p:sp>
    </p:spTree>
    <p:extLst>
      <p:ext uri="{BB962C8B-B14F-4D97-AF65-F5344CB8AC3E}">
        <p14:creationId xmlns:p14="http://schemas.microsoft.com/office/powerpoint/2010/main" val="179074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8678"/>
            <a:ext cx="9144000" cy="5143500"/>
          </a:xfrm>
          <a:prstGeom prst="rect">
            <a:avLst/>
          </a:prstGeom>
        </p:spPr>
      </p:pic>
      <p:sp>
        <p:nvSpPr>
          <p:cNvPr id="3" name="TextBox 2"/>
          <p:cNvSpPr txBox="1"/>
          <p:nvPr/>
        </p:nvSpPr>
        <p:spPr>
          <a:xfrm>
            <a:off x="4096486" y="1759364"/>
            <a:ext cx="2492157" cy="415498"/>
          </a:xfrm>
          <a:prstGeom prst="rect">
            <a:avLst/>
          </a:prstGeom>
          <a:solidFill>
            <a:schemeClr val="bg1"/>
          </a:solidFill>
        </p:spPr>
        <p:txBody>
          <a:bodyPr wrap="none" rtlCol="0">
            <a:spAutoFit/>
          </a:bodyPr>
          <a:lstStyle/>
          <a:p>
            <a:r>
              <a:rPr lang="en-ZA" sz="2100" dirty="0"/>
              <a:t> Port Elizabeth Corals</a:t>
            </a:r>
          </a:p>
        </p:txBody>
      </p:sp>
      <p:cxnSp>
        <p:nvCxnSpPr>
          <p:cNvPr id="6" name="Straight Connector 5"/>
          <p:cNvCxnSpPr>
            <a:endCxn id="7" idx="0"/>
          </p:cNvCxnSpPr>
          <p:nvPr/>
        </p:nvCxnSpPr>
        <p:spPr>
          <a:xfrm>
            <a:off x="4727789" y="2151779"/>
            <a:ext cx="271009" cy="177260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4850207" y="3924385"/>
            <a:ext cx="297181" cy="19790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Rectangle 7"/>
          <p:cNvSpPr/>
          <p:nvPr/>
        </p:nvSpPr>
        <p:spPr>
          <a:xfrm>
            <a:off x="6014593" y="3732258"/>
            <a:ext cx="3129407" cy="848950"/>
          </a:xfrm>
          <a:prstGeom prst="rect">
            <a:avLst/>
          </a:prstGeom>
        </p:spPr>
        <p:txBody>
          <a:bodyPr wrap="square">
            <a:spAutoFit/>
          </a:bodyPr>
          <a:lstStyle/>
          <a:p>
            <a:pPr marL="70247" indent="-70247"/>
            <a:r>
              <a:rPr lang="en-US" sz="1500" dirty="0">
                <a:solidFill>
                  <a:schemeClr val="bg1"/>
                </a:solidFill>
              </a:rPr>
              <a:t>300- 800 m</a:t>
            </a:r>
          </a:p>
          <a:p>
            <a:pPr>
              <a:spcAft>
                <a:spcPts val="450"/>
              </a:spcAft>
            </a:pPr>
            <a:r>
              <a:rPr lang="en-US" sz="1500" dirty="0">
                <a:solidFill>
                  <a:schemeClr val="bg1"/>
                </a:solidFill>
              </a:rPr>
              <a:t>220 km</a:t>
            </a:r>
            <a:r>
              <a:rPr lang="en-US" sz="1500" baseline="30000" dirty="0">
                <a:solidFill>
                  <a:schemeClr val="bg1"/>
                </a:solidFill>
              </a:rPr>
              <a:t>2</a:t>
            </a:r>
          </a:p>
          <a:p>
            <a:pPr marL="70247" indent="-70247"/>
            <a:endParaRPr lang="en-US" sz="1500" dirty="0">
              <a:solidFill>
                <a:schemeClr val="bg1"/>
              </a:solidFill>
            </a:endParaRPr>
          </a:p>
        </p:txBody>
      </p:sp>
      <p:sp>
        <p:nvSpPr>
          <p:cNvPr id="9" name="Rectangle 8"/>
          <p:cNvSpPr/>
          <p:nvPr/>
        </p:nvSpPr>
        <p:spPr>
          <a:xfrm>
            <a:off x="5080001" y="3312679"/>
            <a:ext cx="4175724" cy="415498"/>
          </a:xfrm>
          <a:prstGeom prst="rect">
            <a:avLst/>
          </a:prstGeom>
          <a:noFill/>
        </p:spPr>
        <p:txBody>
          <a:bodyPr wrap="square">
            <a:spAutoFit/>
          </a:bodyPr>
          <a:lstStyle/>
          <a:p>
            <a:pPr algn="ctr"/>
            <a:r>
              <a:rPr lang="en-ZA" sz="2100" b="1" cap="all" dirty="0">
                <a:solidFill>
                  <a:schemeClr val="accent6">
                    <a:lumMod val="75000"/>
                  </a:schemeClr>
                </a:solidFill>
                <a:effectLst>
                  <a:outerShdw blurRad="38100" dist="38100" dir="2700000" algn="tl">
                    <a:srgbClr val="000000">
                      <a:alpha val="43137"/>
                    </a:srgbClr>
                  </a:outerShdw>
                </a:effectLst>
              </a:rPr>
              <a:t>“</a:t>
            </a:r>
            <a:r>
              <a:rPr lang="en-ZA" sz="2100" b="1" cap="all" dirty="0" err="1">
                <a:solidFill>
                  <a:schemeClr val="accent6">
                    <a:lumMod val="75000"/>
                  </a:schemeClr>
                </a:solidFill>
                <a:effectLst>
                  <a:outerShdw blurRad="38100" dist="38100" dir="2700000" algn="tl">
                    <a:srgbClr val="000000">
                      <a:alpha val="43137"/>
                    </a:srgbClr>
                  </a:outerShdw>
                </a:effectLst>
              </a:rPr>
              <a:t>Kingklip</a:t>
            </a:r>
            <a:r>
              <a:rPr lang="en-ZA" sz="2100" b="1" cap="all" dirty="0">
                <a:solidFill>
                  <a:schemeClr val="accent6">
                    <a:lumMod val="75000"/>
                  </a:schemeClr>
                </a:solidFill>
                <a:effectLst>
                  <a:outerShdw blurRad="38100" dist="38100" dir="2700000" algn="tl">
                    <a:srgbClr val="000000">
                      <a:alpha val="43137"/>
                    </a:srgbClr>
                  </a:outerShdw>
                </a:effectLst>
              </a:rPr>
              <a:t> KINGDOM"</a:t>
            </a: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840530" y="4608900"/>
            <a:ext cx="5229490" cy="2130016"/>
          </a:xfrm>
          <a:prstGeom prst="rect">
            <a:avLst/>
          </a:prstGeom>
        </p:spPr>
      </p:pic>
      <p:sp>
        <p:nvSpPr>
          <p:cNvPr id="11" name="TextBox 10"/>
          <p:cNvSpPr txBox="1"/>
          <p:nvPr/>
        </p:nvSpPr>
        <p:spPr>
          <a:xfrm>
            <a:off x="3946728" y="5838262"/>
            <a:ext cx="2947452" cy="646331"/>
          </a:xfrm>
          <a:prstGeom prst="rect">
            <a:avLst/>
          </a:prstGeom>
          <a:noFill/>
        </p:spPr>
        <p:txBody>
          <a:bodyPr wrap="square" rtlCol="0">
            <a:spAutoFit/>
          </a:bodyPr>
          <a:lstStyle/>
          <a:p>
            <a:r>
              <a:rPr lang="en-ZA" i="1" dirty="0" err="1">
                <a:solidFill>
                  <a:schemeClr val="bg1"/>
                </a:solidFill>
              </a:rPr>
              <a:t>Centroscymnus</a:t>
            </a:r>
            <a:r>
              <a:rPr lang="en-ZA" i="1" dirty="0">
                <a:solidFill>
                  <a:schemeClr val="bg1"/>
                </a:solidFill>
              </a:rPr>
              <a:t> </a:t>
            </a:r>
            <a:r>
              <a:rPr lang="en-ZA" i="1" dirty="0" err="1">
                <a:solidFill>
                  <a:schemeClr val="bg1"/>
                </a:solidFill>
              </a:rPr>
              <a:t>owstonii</a:t>
            </a:r>
            <a:r>
              <a:rPr lang="en-ZA" i="1" dirty="0">
                <a:solidFill>
                  <a:schemeClr val="bg1"/>
                </a:solidFill>
              </a:rPr>
              <a:t> (Vu)</a:t>
            </a:r>
          </a:p>
          <a:p>
            <a:r>
              <a:rPr lang="en-ZA" dirty="0">
                <a:solidFill>
                  <a:schemeClr val="bg1"/>
                </a:solidFill>
              </a:rPr>
              <a:t>626 m </a:t>
            </a:r>
            <a:r>
              <a:rPr lang="en-ZA" dirty="0" err="1">
                <a:solidFill>
                  <a:schemeClr val="bg1"/>
                </a:solidFill>
              </a:rPr>
              <a:t>Kingklip</a:t>
            </a:r>
            <a:r>
              <a:rPr lang="en-ZA" dirty="0">
                <a:solidFill>
                  <a:schemeClr val="bg1"/>
                </a:solidFill>
              </a:rPr>
              <a:t> Ridge</a:t>
            </a:r>
          </a:p>
        </p:txBody>
      </p:sp>
      <p:pic>
        <p:nvPicPr>
          <p:cNvPr id="4" name="Picture 3"/>
          <p:cNvPicPr>
            <a:picLocks noChangeAspect="1"/>
          </p:cNvPicPr>
          <p:nvPr/>
        </p:nvPicPr>
        <p:blipFill rotWithShape="1">
          <a:blip r:embed="rId4"/>
          <a:srcRect l="16661" r="7847" b="35243"/>
          <a:stretch/>
        </p:blipFill>
        <p:spPr>
          <a:xfrm>
            <a:off x="-11096" y="4112514"/>
            <a:ext cx="3910828" cy="1979664"/>
          </a:xfrm>
          <a:prstGeom prst="rect">
            <a:avLst/>
          </a:prstGeom>
        </p:spPr>
      </p:pic>
      <p:sp>
        <p:nvSpPr>
          <p:cNvPr id="5" name="Rectangle 4"/>
          <p:cNvSpPr/>
          <p:nvPr/>
        </p:nvSpPr>
        <p:spPr>
          <a:xfrm>
            <a:off x="670074" y="6230881"/>
            <a:ext cx="2860270" cy="369332"/>
          </a:xfrm>
          <a:prstGeom prst="rect">
            <a:avLst/>
          </a:prstGeom>
        </p:spPr>
        <p:txBody>
          <a:bodyPr wrap="none">
            <a:spAutoFit/>
          </a:bodyPr>
          <a:lstStyle/>
          <a:p>
            <a:r>
              <a:rPr lang="en-ZA" i="1" dirty="0">
                <a:solidFill>
                  <a:schemeClr val="bg1"/>
                </a:solidFill>
              </a:rPr>
              <a:t>Chimaera </a:t>
            </a:r>
            <a:r>
              <a:rPr lang="en-ZA" i="1" dirty="0" err="1">
                <a:solidFill>
                  <a:schemeClr val="bg1"/>
                </a:solidFill>
              </a:rPr>
              <a:t>notafricana</a:t>
            </a:r>
            <a:r>
              <a:rPr lang="en-ZA" i="1" dirty="0">
                <a:solidFill>
                  <a:schemeClr val="bg1"/>
                </a:solidFill>
              </a:rPr>
              <a:t> </a:t>
            </a:r>
            <a:r>
              <a:rPr lang="en-ZA" dirty="0">
                <a:solidFill>
                  <a:schemeClr val="bg1"/>
                </a:solidFill>
              </a:rPr>
              <a:t>463 m</a:t>
            </a:r>
          </a:p>
        </p:txBody>
      </p:sp>
    </p:spTree>
    <p:extLst>
      <p:ext uri="{BB962C8B-B14F-4D97-AF65-F5344CB8AC3E}">
        <p14:creationId xmlns:p14="http://schemas.microsoft.com/office/powerpoint/2010/main" val="28067877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3" name="TextBox 2"/>
          <p:cNvSpPr txBox="1"/>
          <p:nvPr/>
        </p:nvSpPr>
        <p:spPr>
          <a:xfrm>
            <a:off x="4096486" y="1759364"/>
            <a:ext cx="2323713" cy="415498"/>
          </a:xfrm>
          <a:prstGeom prst="rect">
            <a:avLst/>
          </a:prstGeom>
          <a:solidFill>
            <a:schemeClr val="bg1"/>
          </a:solidFill>
        </p:spPr>
        <p:txBody>
          <a:bodyPr wrap="none" rtlCol="0">
            <a:spAutoFit/>
          </a:bodyPr>
          <a:lstStyle/>
          <a:p>
            <a:r>
              <a:rPr lang="en-ZA" sz="2100" dirty="0"/>
              <a:t> </a:t>
            </a:r>
            <a:r>
              <a:rPr lang="en-ZA" sz="2100" dirty="0" err="1"/>
              <a:t>Amathole</a:t>
            </a:r>
            <a:r>
              <a:rPr lang="en-ZA" sz="2100" dirty="0"/>
              <a:t> Offshore</a:t>
            </a:r>
          </a:p>
        </p:txBody>
      </p:sp>
      <p:cxnSp>
        <p:nvCxnSpPr>
          <p:cNvPr id="6" name="Straight Connector 5"/>
          <p:cNvCxnSpPr>
            <a:endCxn id="7" idx="2"/>
          </p:cNvCxnSpPr>
          <p:nvPr/>
        </p:nvCxnSpPr>
        <p:spPr>
          <a:xfrm>
            <a:off x="5289047" y="2223505"/>
            <a:ext cx="190775" cy="135044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5479822" y="3312679"/>
            <a:ext cx="625419" cy="522538"/>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Rectangle 7"/>
          <p:cNvSpPr/>
          <p:nvPr/>
        </p:nvSpPr>
        <p:spPr>
          <a:xfrm>
            <a:off x="6014593" y="3732258"/>
            <a:ext cx="3129407" cy="848950"/>
          </a:xfrm>
          <a:prstGeom prst="rect">
            <a:avLst/>
          </a:prstGeom>
        </p:spPr>
        <p:txBody>
          <a:bodyPr wrap="square">
            <a:spAutoFit/>
          </a:bodyPr>
          <a:lstStyle/>
          <a:p>
            <a:pPr marL="70247" indent="-70247"/>
            <a:r>
              <a:rPr lang="en-US" sz="1500" dirty="0">
                <a:solidFill>
                  <a:schemeClr val="bg1"/>
                </a:solidFill>
              </a:rPr>
              <a:t>40- 2200 m</a:t>
            </a:r>
          </a:p>
          <a:p>
            <a:pPr>
              <a:spcAft>
                <a:spcPts val="450"/>
              </a:spcAft>
            </a:pPr>
            <a:r>
              <a:rPr lang="en-US" sz="1500" dirty="0">
                <a:solidFill>
                  <a:schemeClr val="bg1"/>
                </a:solidFill>
              </a:rPr>
              <a:t>400 km</a:t>
            </a:r>
            <a:r>
              <a:rPr lang="en-US" sz="1500" baseline="30000" dirty="0">
                <a:solidFill>
                  <a:schemeClr val="bg1"/>
                </a:solidFill>
              </a:rPr>
              <a:t>2</a:t>
            </a:r>
          </a:p>
          <a:p>
            <a:pPr marL="70247" indent="-70247"/>
            <a:endParaRPr lang="en-US" sz="1500" dirty="0">
              <a:solidFill>
                <a:schemeClr val="bg1"/>
              </a:solidFill>
            </a:endParaRPr>
          </a:p>
        </p:txBody>
      </p:sp>
      <p:sp>
        <p:nvSpPr>
          <p:cNvPr id="9" name="Rectangle 8"/>
          <p:cNvSpPr/>
          <p:nvPr/>
        </p:nvSpPr>
        <p:spPr>
          <a:xfrm>
            <a:off x="5491434" y="3221251"/>
            <a:ext cx="4175724" cy="415498"/>
          </a:xfrm>
          <a:prstGeom prst="rect">
            <a:avLst/>
          </a:prstGeom>
          <a:noFill/>
        </p:spPr>
        <p:txBody>
          <a:bodyPr wrap="square">
            <a:spAutoFit/>
          </a:bodyPr>
          <a:lstStyle/>
          <a:p>
            <a:pPr algn="ctr"/>
            <a:r>
              <a:rPr lang="en-ZA" sz="2100" b="1" cap="all" dirty="0">
                <a:solidFill>
                  <a:srgbClr val="FF99FF"/>
                </a:solidFill>
                <a:effectLst>
                  <a:outerShdw blurRad="38100" dist="38100" dir="2700000" algn="tl">
                    <a:srgbClr val="000000">
                      <a:alpha val="43137"/>
                    </a:srgbClr>
                  </a:outerShdw>
                </a:effectLst>
              </a:rPr>
              <a:t>“Lace Coral </a:t>
            </a:r>
            <a:r>
              <a:rPr lang="en-ZA" sz="2100" b="1" cap="all" dirty="0" err="1">
                <a:solidFill>
                  <a:srgbClr val="FF99FF"/>
                </a:solidFill>
                <a:effectLst>
                  <a:outerShdw blurRad="38100" dist="38100" dir="2700000" algn="tl">
                    <a:srgbClr val="000000">
                      <a:alpha val="43137"/>
                    </a:srgbClr>
                  </a:outerShdw>
                </a:effectLst>
              </a:rPr>
              <a:t>GarDENS</a:t>
            </a:r>
            <a:r>
              <a:rPr lang="en-ZA" sz="2100" b="1" cap="all" dirty="0">
                <a:solidFill>
                  <a:srgbClr val="FF99FF"/>
                </a:solidFill>
                <a:effectLst>
                  <a:outerShdw blurRad="38100" dist="38100" dir="2700000" algn="tl">
                    <a:srgbClr val="000000">
                      <a:alpha val="43137"/>
                    </a:srgbClr>
                  </a:outerShdw>
                </a:effectLst>
              </a:rPr>
              <a:t>"</a:t>
            </a: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t="23613"/>
          <a:stretch/>
        </p:blipFill>
        <p:spPr>
          <a:xfrm>
            <a:off x="4754207" y="4392439"/>
            <a:ext cx="4389793" cy="2131505"/>
          </a:xfrm>
          <a:prstGeom prst="rect">
            <a:avLst/>
          </a:prstGeom>
        </p:spPr>
      </p:pic>
    </p:spTree>
    <p:extLst>
      <p:ext uri="{BB962C8B-B14F-4D97-AF65-F5344CB8AC3E}">
        <p14:creationId xmlns:p14="http://schemas.microsoft.com/office/powerpoint/2010/main" val="9349567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4261" y="973590"/>
            <a:ext cx="1865086" cy="507831"/>
          </a:xfrm>
          <a:prstGeom prst="rect">
            <a:avLst/>
          </a:prstGeom>
          <a:noFill/>
        </p:spPr>
        <p:txBody>
          <a:bodyPr wrap="square" rtlCol="0">
            <a:spAutoFit/>
          </a:bodyPr>
          <a:lstStyle/>
          <a:p>
            <a:endParaRPr lang="en-ZA" sz="1350" dirty="0">
              <a:solidFill>
                <a:schemeClr val="bg1"/>
              </a:solidFill>
            </a:endParaRPr>
          </a:p>
          <a:p>
            <a:r>
              <a:rPr lang="en-ZA" sz="1350" dirty="0" err="1">
                <a:solidFill>
                  <a:schemeClr val="bg1"/>
                </a:solidFill>
              </a:rPr>
              <a:t>Imida</a:t>
            </a:r>
            <a:r>
              <a:rPr lang="en-ZA" sz="1350" dirty="0">
                <a:solidFill>
                  <a:schemeClr val="bg1"/>
                </a:solidFill>
              </a:rPr>
              <a:t> r14 Kei 80m</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858000" cy="3857625"/>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499637" y="3857500"/>
            <a:ext cx="4696783" cy="3000500"/>
          </a:xfrm>
          <a:prstGeom prst="rect">
            <a:avLst/>
          </a:prstGeom>
        </p:spPr>
      </p:pic>
      <p:sp>
        <p:nvSpPr>
          <p:cNvPr id="5" name="TextBox 4"/>
          <p:cNvSpPr txBox="1"/>
          <p:nvPr/>
        </p:nvSpPr>
        <p:spPr>
          <a:xfrm>
            <a:off x="7140561" y="1063004"/>
            <a:ext cx="1865086" cy="300082"/>
          </a:xfrm>
          <a:prstGeom prst="rect">
            <a:avLst/>
          </a:prstGeom>
          <a:noFill/>
        </p:spPr>
        <p:txBody>
          <a:bodyPr wrap="square" rtlCol="0">
            <a:spAutoFit/>
          </a:bodyPr>
          <a:lstStyle/>
          <a:p>
            <a:r>
              <a:rPr lang="en-ZA" sz="1350" dirty="0" err="1">
                <a:solidFill>
                  <a:schemeClr val="bg1"/>
                </a:solidFill>
              </a:rPr>
              <a:t>Imida</a:t>
            </a:r>
            <a:r>
              <a:rPr lang="en-ZA" sz="1350" dirty="0">
                <a:solidFill>
                  <a:schemeClr val="bg1"/>
                </a:solidFill>
              </a:rPr>
              <a:t> r21 91 </a:t>
            </a:r>
            <a:r>
              <a:rPr lang="en-ZA" sz="1350" dirty="0" err="1">
                <a:solidFill>
                  <a:schemeClr val="bg1"/>
                </a:solidFill>
              </a:rPr>
              <a:t>goosens</a:t>
            </a:r>
            <a:endParaRPr lang="en-ZA" sz="1350" dirty="0">
              <a:solidFill>
                <a:schemeClr val="bg1"/>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422326"/>
            <a:ext cx="2151142" cy="1527771"/>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29785"/>
          <a:stretch/>
        </p:blipFill>
        <p:spPr>
          <a:xfrm>
            <a:off x="5091694" y="0"/>
            <a:ext cx="4125149" cy="3857625"/>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3973134" y="51415"/>
            <a:ext cx="2237119" cy="2507788"/>
          </a:xfrm>
          <a:prstGeom prst="rect">
            <a:avLst/>
          </a:prstGeom>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r="34677"/>
          <a:stretch/>
        </p:blipFill>
        <p:spPr>
          <a:xfrm>
            <a:off x="1962350" y="3857500"/>
            <a:ext cx="3357954" cy="3092597"/>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73" y="3722955"/>
            <a:ext cx="3237128" cy="1820885"/>
          </a:xfrm>
          <a:prstGeom prst="rect">
            <a:avLst/>
          </a:prstGeom>
        </p:spPr>
      </p:pic>
      <p:sp>
        <p:nvSpPr>
          <p:cNvPr id="12" name="TextBox 11"/>
          <p:cNvSpPr txBox="1"/>
          <p:nvPr/>
        </p:nvSpPr>
        <p:spPr>
          <a:xfrm flipH="1">
            <a:off x="4680543" y="6279565"/>
            <a:ext cx="4354913" cy="369332"/>
          </a:xfrm>
          <a:prstGeom prst="rect">
            <a:avLst/>
          </a:prstGeom>
          <a:solidFill>
            <a:schemeClr val="tx1"/>
          </a:solidFill>
        </p:spPr>
        <p:txBody>
          <a:bodyPr wrap="square" rtlCol="0">
            <a:spAutoFit/>
          </a:bodyPr>
          <a:lstStyle/>
          <a:p>
            <a:r>
              <a:rPr lang="en-ZA" dirty="0">
                <a:solidFill>
                  <a:schemeClr val="bg1"/>
                </a:solidFill>
              </a:rPr>
              <a:t>ACEP </a:t>
            </a:r>
            <a:r>
              <a:rPr lang="en-ZA" dirty="0" err="1">
                <a:solidFill>
                  <a:schemeClr val="bg1"/>
                </a:solidFill>
              </a:rPr>
              <a:t>Imida</a:t>
            </a:r>
            <a:r>
              <a:rPr lang="en-ZA" dirty="0">
                <a:solidFill>
                  <a:schemeClr val="bg1"/>
                </a:solidFill>
              </a:rPr>
              <a:t> &amp; ACEP Deep Secrets Projects</a:t>
            </a:r>
          </a:p>
        </p:txBody>
      </p:sp>
    </p:spTree>
    <p:extLst>
      <p:ext uri="{BB962C8B-B14F-4D97-AF65-F5344CB8AC3E}">
        <p14:creationId xmlns:p14="http://schemas.microsoft.com/office/powerpoint/2010/main" val="727632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3" name="TextBox 2"/>
          <p:cNvSpPr txBox="1"/>
          <p:nvPr/>
        </p:nvSpPr>
        <p:spPr>
          <a:xfrm>
            <a:off x="4096486" y="1759364"/>
            <a:ext cx="1668918" cy="415498"/>
          </a:xfrm>
          <a:prstGeom prst="rect">
            <a:avLst/>
          </a:prstGeom>
          <a:solidFill>
            <a:schemeClr val="bg1"/>
          </a:solidFill>
        </p:spPr>
        <p:txBody>
          <a:bodyPr wrap="none" rtlCol="0">
            <a:spAutoFit/>
          </a:bodyPr>
          <a:lstStyle/>
          <a:p>
            <a:r>
              <a:rPr lang="en-ZA" sz="2100" dirty="0"/>
              <a:t> Protea Banks</a:t>
            </a:r>
          </a:p>
        </p:txBody>
      </p:sp>
      <p:cxnSp>
        <p:nvCxnSpPr>
          <p:cNvPr id="6" name="Straight Connector 5"/>
          <p:cNvCxnSpPr>
            <a:endCxn id="7" idx="2"/>
          </p:cNvCxnSpPr>
          <p:nvPr/>
        </p:nvCxnSpPr>
        <p:spPr>
          <a:xfrm>
            <a:off x="4727789" y="2151779"/>
            <a:ext cx="1549934" cy="96469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6277723" y="3017520"/>
            <a:ext cx="297181" cy="19790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Rectangle 7"/>
          <p:cNvSpPr/>
          <p:nvPr/>
        </p:nvSpPr>
        <p:spPr>
          <a:xfrm>
            <a:off x="6014593" y="3732258"/>
            <a:ext cx="3129407" cy="848950"/>
          </a:xfrm>
          <a:prstGeom prst="rect">
            <a:avLst/>
          </a:prstGeom>
        </p:spPr>
        <p:txBody>
          <a:bodyPr wrap="square">
            <a:spAutoFit/>
          </a:bodyPr>
          <a:lstStyle/>
          <a:p>
            <a:pPr marL="70247" indent="-70247"/>
            <a:r>
              <a:rPr lang="en-US" sz="1500" dirty="0">
                <a:solidFill>
                  <a:schemeClr val="bg1"/>
                </a:solidFill>
              </a:rPr>
              <a:t>40- 2000 m</a:t>
            </a:r>
          </a:p>
          <a:p>
            <a:pPr>
              <a:spcAft>
                <a:spcPts val="450"/>
              </a:spcAft>
            </a:pPr>
            <a:r>
              <a:rPr lang="en-US" sz="1500" dirty="0">
                <a:solidFill>
                  <a:schemeClr val="bg1"/>
                </a:solidFill>
              </a:rPr>
              <a:t>1100 km</a:t>
            </a:r>
            <a:r>
              <a:rPr lang="en-US" sz="1500" baseline="30000" dirty="0">
                <a:solidFill>
                  <a:schemeClr val="bg1"/>
                </a:solidFill>
              </a:rPr>
              <a:t>2</a:t>
            </a:r>
          </a:p>
          <a:p>
            <a:pPr marL="70247" indent="-70247"/>
            <a:endParaRPr lang="en-US" sz="1500" dirty="0">
              <a:solidFill>
                <a:schemeClr val="bg1"/>
              </a:solidFill>
            </a:endParaRPr>
          </a:p>
        </p:txBody>
      </p:sp>
      <p:sp>
        <p:nvSpPr>
          <p:cNvPr id="9" name="Rectangle 8"/>
          <p:cNvSpPr/>
          <p:nvPr/>
        </p:nvSpPr>
        <p:spPr>
          <a:xfrm>
            <a:off x="5080001" y="3312679"/>
            <a:ext cx="4175724" cy="415498"/>
          </a:xfrm>
          <a:prstGeom prst="rect">
            <a:avLst/>
          </a:prstGeom>
          <a:noFill/>
        </p:spPr>
        <p:txBody>
          <a:bodyPr wrap="square">
            <a:spAutoFit/>
          </a:bodyPr>
          <a:lstStyle/>
          <a:p>
            <a:pPr algn="ctr"/>
            <a:r>
              <a:rPr lang="en-ZA" sz="2100" b="1" cap="all" dirty="0">
                <a:solidFill>
                  <a:srgbClr val="01A1FC"/>
                </a:solidFill>
                <a:effectLst>
                  <a:outerShdw blurRad="38100" dist="38100" dir="2700000" algn="tl">
                    <a:srgbClr val="000000">
                      <a:alpha val="43137"/>
                    </a:srgbClr>
                  </a:outerShdw>
                </a:effectLst>
              </a:rPr>
              <a:t>"SHARK PARK"</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9649" y="3785801"/>
            <a:ext cx="1837346" cy="2071301"/>
          </a:xfrm>
          <a:prstGeom prst="rect">
            <a:avLst/>
          </a:prstGeom>
        </p:spPr>
      </p:pic>
    </p:spTree>
    <p:extLst>
      <p:ext uri="{BB962C8B-B14F-4D97-AF65-F5344CB8AC3E}">
        <p14:creationId xmlns:p14="http://schemas.microsoft.com/office/powerpoint/2010/main" val="909449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b="7895"/>
          <a:stretch/>
        </p:blipFill>
        <p:spPr>
          <a:xfrm>
            <a:off x="-46518" y="0"/>
            <a:ext cx="4625588" cy="2839564"/>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1236" y="3429000"/>
            <a:ext cx="4572000" cy="3429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1050" y="0"/>
            <a:ext cx="4926569" cy="349971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61224" y="2467273"/>
            <a:ext cx="2716395" cy="1804271"/>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r="17129"/>
          <a:stretch/>
        </p:blipFill>
        <p:spPr>
          <a:xfrm>
            <a:off x="-52881" y="2839564"/>
            <a:ext cx="5085370" cy="4078027"/>
          </a:xfrm>
          <a:prstGeom prst="rect">
            <a:avLst/>
          </a:prstGeom>
        </p:spPr>
      </p:pic>
      <p:sp>
        <p:nvSpPr>
          <p:cNvPr id="9" name="TextBox 8"/>
          <p:cNvSpPr txBox="1"/>
          <p:nvPr/>
        </p:nvSpPr>
        <p:spPr>
          <a:xfrm flipH="1">
            <a:off x="4348334" y="70718"/>
            <a:ext cx="4687122" cy="369332"/>
          </a:xfrm>
          <a:prstGeom prst="rect">
            <a:avLst/>
          </a:prstGeom>
          <a:solidFill>
            <a:schemeClr val="tx1"/>
          </a:solidFill>
        </p:spPr>
        <p:txBody>
          <a:bodyPr wrap="square" rtlCol="0">
            <a:spAutoFit/>
          </a:bodyPr>
          <a:lstStyle/>
          <a:p>
            <a:r>
              <a:rPr lang="en-ZA" dirty="0">
                <a:solidFill>
                  <a:schemeClr val="bg1"/>
                </a:solidFill>
              </a:rPr>
              <a:t>Ryan Daly, Geoff </a:t>
            </a:r>
            <a:r>
              <a:rPr lang="en-ZA" dirty="0" err="1">
                <a:solidFill>
                  <a:schemeClr val="bg1"/>
                </a:solidFill>
              </a:rPr>
              <a:t>Spiby</a:t>
            </a:r>
            <a:r>
              <a:rPr lang="en-ZA" dirty="0">
                <a:solidFill>
                  <a:schemeClr val="bg1"/>
                </a:solidFill>
              </a:rPr>
              <a:t>, African Dive Adventures</a:t>
            </a:r>
          </a:p>
        </p:txBody>
      </p:sp>
    </p:spTree>
    <p:extLst>
      <p:ext uri="{BB962C8B-B14F-4D97-AF65-F5344CB8AC3E}">
        <p14:creationId xmlns:p14="http://schemas.microsoft.com/office/powerpoint/2010/main" val="31496442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403" t="4460" r="2557" b="4435"/>
          <a:stretch/>
        </p:blipFill>
        <p:spPr>
          <a:xfrm>
            <a:off x="-2184033" y="0"/>
            <a:ext cx="11781945" cy="6858000"/>
          </a:xfrm>
          <a:prstGeom prst="rect">
            <a:avLst/>
          </a:prstGeom>
        </p:spPr>
      </p:pic>
      <p:pic>
        <p:nvPicPr>
          <p:cNvPr id="3" name="Picture 2"/>
          <p:cNvPicPr>
            <a:picLocks noChangeAspect="1"/>
          </p:cNvPicPr>
          <p:nvPr/>
        </p:nvPicPr>
        <p:blipFill rotWithShape="1">
          <a:blip r:embed="rId3"/>
          <a:srcRect l="18587" t="6773" r="19257" b="10069"/>
          <a:stretch/>
        </p:blipFill>
        <p:spPr>
          <a:xfrm>
            <a:off x="5244365" y="1605133"/>
            <a:ext cx="3347006" cy="2518846"/>
          </a:xfrm>
          <a:prstGeom prst="rect">
            <a:avLst/>
          </a:prstGeom>
        </p:spPr>
      </p:pic>
      <p:sp>
        <p:nvSpPr>
          <p:cNvPr id="5" name="TextBox 4"/>
          <p:cNvSpPr txBox="1"/>
          <p:nvPr/>
        </p:nvSpPr>
        <p:spPr>
          <a:xfrm flipH="1">
            <a:off x="6591574" y="248569"/>
            <a:ext cx="2552426" cy="369332"/>
          </a:xfrm>
          <a:prstGeom prst="rect">
            <a:avLst/>
          </a:prstGeom>
          <a:solidFill>
            <a:schemeClr val="tx1"/>
          </a:solidFill>
        </p:spPr>
        <p:txBody>
          <a:bodyPr wrap="square" rtlCol="0">
            <a:spAutoFit/>
          </a:bodyPr>
          <a:lstStyle/>
          <a:p>
            <a:r>
              <a:rPr lang="en-ZA" dirty="0">
                <a:solidFill>
                  <a:schemeClr val="bg1"/>
                </a:solidFill>
              </a:rPr>
              <a:t>African Dive Adventures</a:t>
            </a:r>
          </a:p>
        </p:txBody>
      </p:sp>
    </p:spTree>
    <p:extLst>
      <p:ext uri="{BB962C8B-B14F-4D97-AF65-F5344CB8AC3E}">
        <p14:creationId xmlns:p14="http://schemas.microsoft.com/office/powerpoint/2010/main" val="39348709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81" y="138147"/>
            <a:ext cx="9144000" cy="5143500"/>
          </a:xfrm>
          <a:prstGeom prst="rect">
            <a:avLst/>
          </a:prstGeom>
        </p:spPr>
      </p:pic>
      <p:sp>
        <p:nvSpPr>
          <p:cNvPr id="3" name="TextBox 2"/>
          <p:cNvSpPr txBox="1"/>
          <p:nvPr/>
        </p:nvSpPr>
        <p:spPr>
          <a:xfrm>
            <a:off x="4251783" y="772672"/>
            <a:ext cx="4232249" cy="415498"/>
          </a:xfrm>
          <a:prstGeom prst="rect">
            <a:avLst/>
          </a:prstGeom>
          <a:solidFill>
            <a:schemeClr val="bg1"/>
          </a:solidFill>
        </p:spPr>
        <p:txBody>
          <a:bodyPr wrap="none" rtlCol="0">
            <a:spAutoFit/>
          </a:bodyPr>
          <a:lstStyle/>
          <a:p>
            <a:r>
              <a:rPr lang="en-ZA" sz="2100" dirty="0" err="1"/>
              <a:t>Aliwal</a:t>
            </a:r>
            <a:r>
              <a:rPr lang="en-ZA" sz="2100" dirty="0"/>
              <a:t> Shoal &amp; </a:t>
            </a:r>
            <a:r>
              <a:rPr lang="en-ZA" sz="2100" dirty="0" err="1"/>
              <a:t>iSimangalio</a:t>
            </a:r>
            <a:r>
              <a:rPr lang="en-ZA" sz="2100" dirty="0"/>
              <a:t> Expansion</a:t>
            </a:r>
          </a:p>
        </p:txBody>
      </p:sp>
      <p:cxnSp>
        <p:nvCxnSpPr>
          <p:cNvPr id="6" name="Straight Connector 5"/>
          <p:cNvCxnSpPr/>
          <p:nvPr/>
        </p:nvCxnSpPr>
        <p:spPr>
          <a:xfrm>
            <a:off x="5176742" y="1174047"/>
            <a:ext cx="1191165" cy="109404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6463348" y="2068363"/>
            <a:ext cx="297181" cy="19790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TextBox 9"/>
          <p:cNvSpPr txBox="1"/>
          <p:nvPr/>
        </p:nvSpPr>
        <p:spPr>
          <a:xfrm>
            <a:off x="6463348" y="3032188"/>
            <a:ext cx="1744708" cy="415498"/>
          </a:xfrm>
          <a:prstGeom prst="rect">
            <a:avLst/>
          </a:prstGeom>
          <a:solidFill>
            <a:schemeClr val="bg1"/>
          </a:solidFill>
        </p:spPr>
        <p:txBody>
          <a:bodyPr wrap="none" rtlCol="0">
            <a:spAutoFit/>
          </a:bodyPr>
          <a:lstStyle/>
          <a:p>
            <a:r>
              <a:rPr lang="en-ZA" sz="2100" dirty="0"/>
              <a:t>uThukela MPA</a:t>
            </a:r>
          </a:p>
        </p:txBody>
      </p:sp>
      <p:cxnSp>
        <p:nvCxnSpPr>
          <p:cNvPr id="11" name="Straight Connector 10"/>
          <p:cNvCxnSpPr/>
          <p:nvPr/>
        </p:nvCxnSpPr>
        <p:spPr>
          <a:xfrm>
            <a:off x="6833238" y="1188170"/>
            <a:ext cx="0" cy="62818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19292" y="4442943"/>
            <a:ext cx="6229097" cy="2497808"/>
          </a:xfrm>
          <a:prstGeom prst="rect">
            <a:avLst/>
          </a:prstGeom>
        </p:spPr>
      </p:pic>
      <p:cxnSp>
        <p:nvCxnSpPr>
          <p:cNvPr id="15" name="Straight Connector 14"/>
          <p:cNvCxnSpPr/>
          <p:nvPr/>
        </p:nvCxnSpPr>
        <p:spPr>
          <a:xfrm>
            <a:off x="6690250" y="2277488"/>
            <a:ext cx="299546" cy="81997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119292" y="4258404"/>
            <a:ext cx="4139205" cy="646331"/>
          </a:xfrm>
          <a:prstGeom prst="rect">
            <a:avLst/>
          </a:prstGeom>
          <a:solidFill>
            <a:schemeClr val="tx1"/>
          </a:solidFill>
        </p:spPr>
        <p:txBody>
          <a:bodyPr wrap="square">
            <a:spAutoFit/>
          </a:bodyPr>
          <a:lstStyle/>
          <a:p>
            <a:pPr algn="r"/>
            <a:r>
              <a:rPr lang="en-ZA" dirty="0" err="1">
                <a:solidFill>
                  <a:schemeClr val="bg1"/>
                </a:solidFill>
              </a:rPr>
              <a:t>Aliwal</a:t>
            </a:r>
            <a:r>
              <a:rPr lang="en-ZA" dirty="0">
                <a:solidFill>
                  <a:schemeClr val="bg1"/>
                </a:solidFill>
              </a:rPr>
              <a:t> Shoal MPA Shelf Edge 240m</a:t>
            </a:r>
          </a:p>
          <a:p>
            <a:pPr algn="r"/>
            <a:r>
              <a:rPr lang="en-ZA" dirty="0">
                <a:solidFill>
                  <a:schemeClr val="bg1"/>
                </a:solidFill>
              </a:rPr>
              <a:t>ACEP Spatial Solutions</a:t>
            </a:r>
            <a:endParaRPr lang="en-ZA" dirty="0"/>
          </a:p>
        </p:txBody>
      </p:sp>
      <p:pic>
        <p:nvPicPr>
          <p:cNvPr id="24" name="Picture 23"/>
          <p:cNvPicPr>
            <a:picLocks noChangeAspect="1"/>
          </p:cNvPicPr>
          <p:nvPr/>
        </p:nvPicPr>
        <p:blipFill rotWithShape="1">
          <a:blip r:embed="rId4" cstate="print">
            <a:extLst>
              <a:ext uri="{28A0092B-C50C-407E-A947-70E740481C1C}">
                <a14:useLocalDpi xmlns:a14="http://schemas.microsoft.com/office/drawing/2010/main" val="0"/>
              </a:ext>
            </a:extLst>
          </a:blip>
          <a:srcRect l="27416" t="17873"/>
          <a:stretch/>
        </p:blipFill>
        <p:spPr>
          <a:xfrm>
            <a:off x="5269312" y="4442943"/>
            <a:ext cx="3874688" cy="2466090"/>
          </a:xfrm>
          <a:prstGeom prst="rect">
            <a:avLst/>
          </a:prstGeom>
        </p:spPr>
      </p:pic>
    </p:spTree>
    <p:extLst>
      <p:ext uri="{BB962C8B-B14F-4D97-AF65-F5344CB8AC3E}">
        <p14:creationId xmlns:p14="http://schemas.microsoft.com/office/powerpoint/2010/main" val="25836673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0248" y="4938772"/>
            <a:ext cx="4433669" cy="1940004"/>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74" y="3547122"/>
            <a:ext cx="2916421" cy="1640487"/>
          </a:xfrm>
          <a:prstGeom prst="rect">
            <a:avLst/>
          </a:prstGeom>
        </p:spPr>
      </p:pic>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38" y="1591835"/>
            <a:ext cx="3480567" cy="1957820"/>
          </a:xfrm>
          <a:prstGeom prst="rect">
            <a:avLst/>
          </a:prstGeom>
        </p:spPr>
      </p:pic>
      <p:pic>
        <p:nvPicPr>
          <p:cNvPr id="43" name="Picture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02727" y="-1982"/>
            <a:ext cx="2623791" cy="1736625"/>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479" y="-49299"/>
            <a:ext cx="2632622" cy="1650227"/>
          </a:xfrm>
          <a:prstGeom prst="rect">
            <a:avLst/>
          </a:prstGeom>
        </p:spPr>
      </p:pic>
      <p:pic>
        <p:nvPicPr>
          <p:cNvPr id="23" name="Picture 22"/>
          <p:cNvPicPr>
            <a:picLocks noChangeAspect="1"/>
          </p:cNvPicPr>
          <p:nvPr/>
        </p:nvPicPr>
        <p:blipFill rotWithShape="1">
          <a:blip r:embed="rId7" cstate="print">
            <a:extLst>
              <a:ext uri="{28A0092B-C50C-407E-A947-70E740481C1C}">
                <a14:useLocalDpi xmlns:a14="http://schemas.microsoft.com/office/drawing/2010/main" val="0"/>
              </a:ext>
            </a:extLst>
          </a:blip>
          <a:srcRect t="23536" b="29278"/>
          <a:stretch/>
        </p:blipFill>
        <p:spPr>
          <a:xfrm>
            <a:off x="6533980" y="3168"/>
            <a:ext cx="2610020" cy="1733675"/>
          </a:xfrm>
          <a:prstGeom prst="rect">
            <a:avLst/>
          </a:prstGeom>
        </p:spPr>
      </p:pic>
      <p:sp>
        <p:nvSpPr>
          <p:cNvPr id="17" name="Rectangle 16"/>
          <p:cNvSpPr/>
          <p:nvPr/>
        </p:nvSpPr>
        <p:spPr>
          <a:xfrm>
            <a:off x="8022948" y="45480"/>
            <a:ext cx="1058303" cy="300082"/>
          </a:xfrm>
          <a:prstGeom prst="rect">
            <a:avLst/>
          </a:prstGeom>
          <a:solidFill>
            <a:schemeClr val="tx1"/>
          </a:solidFill>
        </p:spPr>
        <p:txBody>
          <a:bodyPr wrap="none">
            <a:spAutoFit/>
          </a:bodyPr>
          <a:lstStyle/>
          <a:p>
            <a:r>
              <a:rPr lang="en-ZA" sz="1350" dirty="0">
                <a:solidFill>
                  <a:schemeClr val="bg1"/>
                </a:solidFill>
              </a:rPr>
              <a:t>Open Ocean</a:t>
            </a:r>
          </a:p>
        </p:txBody>
      </p:sp>
      <p:pic>
        <p:nvPicPr>
          <p:cNvPr id="36" name="Picture 35"/>
          <p:cNvPicPr>
            <a:picLocks noChangeAspect="1"/>
          </p:cNvPicPr>
          <p:nvPr/>
        </p:nvPicPr>
        <p:blipFill rotWithShape="1">
          <a:blip r:embed="rId8" cstate="print">
            <a:extLst>
              <a:ext uri="{28A0092B-C50C-407E-A947-70E740481C1C}">
                <a14:useLocalDpi xmlns:a14="http://schemas.microsoft.com/office/drawing/2010/main" val="0"/>
              </a:ext>
            </a:extLst>
          </a:blip>
          <a:srcRect l="-16273"/>
          <a:stretch/>
        </p:blipFill>
        <p:spPr>
          <a:xfrm>
            <a:off x="-801776" y="5039160"/>
            <a:ext cx="5614629" cy="1849760"/>
          </a:xfrm>
          <a:prstGeom prst="rect">
            <a:avLst/>
          </a:prstGeom>
        </p:spPr>
      </p:pic>
      <p:sp>
        <p:nvSpPr>
          <p:cNvPr id="25" name="Rectangle 24"/>
          <p:cNvSpPr/>
          <p:nvPr/>
        </p:nvSpPr>
        <p:spPr>
          <a:xfrm>
            <a:off x="5014691" y="-2574"/>
            <a:ext cx="1499962" cy="300082"/>
          </a:xfrm>
          <a:prstGeom prst="rect">
            <a:avLst/>
          </a:prstGeom>
          <a:solidFill>
            <a:schemeClr val="tx1"/>
          </a:solidFill>
        </p:spPr>
        <p:txBody>
          <a:bodyPr wrap="none">
            <a:spAutoFit/>
          </a:bodyPr>
          <a:lstStyle/>
          <a:p>
            <a:r>
              <a:rPr lang="en-ZA" sz="1350" dirty="0">
                <a:solidFill>
                  <a:schemeClr val="bg1"/>
                </a:solidFill>
              </a:rPr>
              <a:t>Photic Rocky Reefs</a:t>
            </a:r>
          </a:p>
        </p:txBody>
      </p:sp>
      <p:sp>
        <p:nvSpPr>
          <p:cNvPr id="26" name="Rectangle 25"/>
          <p:cNvSpPr/>
          <p:nvPr/>
        </p:nvSpPr>
        <p:spPr>
          <a:xfrm>
            <a:off x="2279382" y="6527073"/>
            <a:ext cx="641522" cy="300082"/>
          </a:xfrm>
          <a:prstGeom prst="rect">
            <a:avLst/>
          </a:prstGeom>
          <a:solidFill>
            <a:schemeClr val="tx1"/>
          </a:solidFill>
        </p:spPr>
        <p:txBody>
          <a:bodyPr wrap="none">
            <a:spAutoFit/>
          </a:bodyPr>
          <a:lstStyle/>
          <a:p>
            <a:r>
              <a:rPr lang="en-ZA" sz="1350" dirty="0">
                <a:solidFill>
                  <a:schemeClr val="bg1"/>
                </a:solidFill>
              </a:rPr>
              <a:t>Slopes</a:t>
            </a:r>
          </a:p>
        </p:txBody>
      </p:sp>
      <p:sp>
        <p:nvSpPr>
          <p:cNvPr id="28" name="Rectangle 27"/>
          <p:cNvSpPr/>
          <p:nvPr/>
        </p:nvSpPr>
        <p:spPr>
          <a:xfrm>
            <a:off x="0" y="-49299"/>
            <a:ext cx="1032527" cy="300082"/>
          </a:xfrm>
          <a:prstGeom prst="rect">
            <a:avLst/>
          </a:prstGeom>
          <a:solidFill>
            <a:schemeClr val="tx1"/>
          </a:solidFill>
        </p:spPr>
        <p:txBody>
          <a:bodyPr wrap="none">
            <a:spAutoFit/>
          </a:bodyPr>
          <a:lstStyle/>
          <a:p>
            <a:r>
              <a:rPr lang="en-ZA" sz="1350" dirty="0">
                <a:solidFill>
                  <a:schemeClr val="bg1"/>
                </a:solidFill>
              </a:rPr>
              <a:t>Kelp Forests</a:t>
            </a:r>
          </a:p>
        </p:txBody>
      </p:sp>
      <p:pic>
        <p:nvPicPr>
          <p:cNvPr id="29" name="Picture 28"/>
          <p:cNvPicPr>
            <a:picLocks noChangeAspect="1"/>
          </p:cNvPicPr>
          <p:nvPr/>
        </p:nvPicPr>
        <p:blipFill rotWithShape="1">
          <a:blip r:embed="rId9" cstate="print">
            <a:extLst>
              <a:ext uri="{28A0092B-C50C-407E-A947-70E740481C1C}">
                <a14:useLocalDpi xmlns:a14="http://schemas.microsoft.com/office/drawing/2010/main" val="0"/>
              </a:ext>
            </a:extLst>
          </a:blip>
          <a:srcRect l="623" r="4324"/>
          <a:stretch/>
        </p:blipFill>
        <p:spPr>
          <a:xfrm>
            <a:off x="5583197" y="2491317"/>
            <a:ext cx="3568347" cy="2503429"/>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47615" y="-19916"/>
            <a:ext cx="2520506" cy="1692771"/>
          </a:xfrm>
          <a:prstGeom prst="rect">
            <a:avLst/>
          </a:prstGeom>
        </p:spPr>
      </p:pic>
      <p:sp>
        <p:nvSpPr>
          <p:cNvPr id="31" name="Rectangle 30"/>
          <p:cNvSpPr/>
          <p:nvPr/>
        </p:nvSpPr>
        <p:spPr>
          <a:xfrm>
            <a:off x="2554425" y="36160"/>
            <a:ext cx="1451872" cy="300082"/>
          </a:xfrm>
          <a:prstGeom prst="rect">
            <a:avLst/>
          </a:prstGeom>
          <a:solidFill>
            <a:schemeClr val="tx1"/>
          </a:solidFill>
        </p:spPr>
        <p:txBody>
          <a:bodyPr wrap="none">
            <a:spAutoFit/>
          </a:bodyPr>
          <a:lstStyle/>
          <a:p>
            <a:r>
              <a:rPr lang="en-ZA" sz="1350" dirty="0">
                <a:solidFill>
                  <a:schemeClr val="bg1"/>
                </a:solidFill>
              </a:rPr>
              <a:t>Photic Coral Reefs</a:t>
            </a:r>
          </a:p>
        </p:txBody>
      </p:sp>
      <p:sp>
        <p:nvSpPr>
          <p:cNvPr id="32" name="Rectangle 31"/>
          <p:cNvSpPr/>
          <p:nvPr/>
        </p:nvSpPr>
        <p:spPr>
          <a:xfrm>
            <a:off x="72229" y="3399614"/>
            <a:ext cx="1176861" cy="300082"/>
          </a:xfrm>
          <a:prstGeom prst="rect">
            <a:avLst/>
          </a:prstGeom>
          <a:solidFill>
            <a:schemeClr val="tx1"/>
          </a:solidFill>
        </p:spPr>
        <p:txBody>
          <a:bodyPr wrap="none">
            <a:spAutoFit/>
          </a:bodyPr>
          <a:lstStyle/>
          <a:p>
            <a:r>
              <a:rPr lang="en-ZA" sz="1350" dirty="0">
                <a:solidFill>
                  <a:schemeClr val="bg1"/>
                </a:solidFill>
              </a:rPr>
              <a:t>Sandy Shelves</a:t>
            </a:r>
          </a:p>
        </p:txBody>
      </p:sp>
      <p:sp>
        <p:nvSpPr>
          <p:cNvPr id="33" name="Rectangle 32"/>
          <p:cNvSpPr/>
          <p:nvPr/>
        </p:nvSpPr>
        <p:spPr>
          <a:xfrm>
            <a:off x="7973853" y="3551968"/>
            <a:ext cx="970137" cy="300082"/>
          </a:xfrm>
          <a:prstGeom prst="rect">
            <a:avLst/>
          </a:prstGeom>
          <a:solidFill>
            <a:schemeClr val="tx1"/>
          </a:solidFill>
        </p:spPr>
        <p:txBody>
          <a:bodyPr wrap="none">
            <a:spAutoFit/>
          </a:bodyPr>
          <a:lstStyle/>
          <a:p>
            <a:r>
              <a:rPr lang="en-ZA" sz="1350" dirty="0">
                <a:solidFill>
                  <a:schemeClr val="bg1"/>
                </a:solidFill>
              </a:rPr>
              <a:t>Seamounts</a:t>
            </a:r>
          </a:p>
        </p:txBody>
      </p:sp>
      <p:sp>
        <p:nvSpPr>
          <p:cNvPr id="34" name="Rectangle 33"/>
          <p:cNvSpPr/>
          <p:nvPr/>
        </p:nvSpPr>
        <p:spPr>
          <a:xfrm>
            <a:off x="7704382" y="6416929"/>
            <a:ext cx="1094339" cy="300082"/>
          </a:xfrm>
          <a:prstGeom prst="rect">
            <a:avLst/>
          </a:prstGeom>
          <a:solidFill>
            <a:schemeClr val="tx1"/>
          </a:solidFill>
        </p:spPr>
        <p:txBody>
          <a:bodyPr wrap="none">
            <a:spAutoFit/>
          </a:bodyPr>
          <a:lstStyle/>
          <a:p>
            <a:r>
              <a:rPr lang="en-ZA" sz="1350" dirty="0">
                <a:solidFill>
                  <a:schemeClr val="bg1"/>
                </a:solidFill>
              </a:rPr>
              <a:t>Abyssal plain</a:t>
            </a:r>
          </a:p>
        </p:txBody>
      </p:sp>
      <p:pic>
        <p:nvPicPr>
          <p:cNvPr id="40" name="Picture 6" descr="J:\Visual surveys\Jago images &amp; stills\JAGO Cape Footage\Jago Footage - Childs Bank\J586 Dvd3 of 4 Rob Leslie 312m\J586 Shy shark Holohalaelurus regani 2 (4).bmp"/>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8191"/>
          <a:stretch/>
        </p:blipFill>
        <p:spPr bwMode="auto">
          <a:xfrm>
            <a:off x="2815563" y="1646325"/>
            <a:ext cx="2767634" cy="3454609"/>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2824836" y="4593104"/>
            <a:ext cx="1227107" cy="507831"/>
          </a:xfrm>
          <a:prstGeom prst="rect">
            <a:avLst/>
          </a:prstGeom>
          <a:solidFill>
            <a:schemeClr val="tx1"/>
          </a:solidFill>
        </p:spPr>
        <p:txBody>
          <a:bodyPr wrap="square">
            <a:spAutoFit/>
          </a:bodyPr>
          <a:lstStyle/>
          <a:p>
            <a:r>
              <a:rPr lang="en-ZA" sz="1350" dirty="0">
                <a:solidFill>
                  <a:schemeClr val="bg1"/>
                </a:solidFill>
              </a:rPr>
              <a:t>Muddy Shelves</a:t>
            </a:r>
          </a:p>
        </p:txBody>
      </p:sp>
      <p:pic>
        <p:nvPicPr>
          <p:cNvPr id="42" name="Picture 41"/>
          <p:cNvPicPr>
            <a:picLocks noChangeAspect="1"/>
          </p:cNvPicPr>
          <p:nvPr/>
        </p:nvPicPr>
        <p:blipFill rotWithShape="1">
          <a:blip r:embed="rId12" cstate="print">
            <a:extLst>
              <a:ext uri="{28A0092B-C50C-407E-A947-70E740481C1C}">
                <a14:useLocalDpi xmlns:a14="http://schemas.microsoft.com/office/drawing/2010/main" val="0"/>
              </a:ext>
            </a:extLst>
          </a:blip>
          <a:srcRect l="24334"/>
          <a:stretch/>
        </p:blipFill>
        <p:spPr>
          <a:xfrm>
            <a:off x="4451940" y="1724016"/>
            <a:ext cx="2239745" cy="1665033"/>
          </a:xfrm>
          <a:prstGeom prst="rect">
            <a:avLst/>
          </a:prstGeom>
        </p:spPr>
      </p:pic>
      <p:sp>
        <p:nvSpPr>
          <p:cNvPr id="38" name="Rectangle 37"/>
          <p:cNvSpPr/>
          <p:nvPr/>
        </p:nvSpPr>
        <p:spPr>
          <a:xfrm>
            <a:off x="4440537" y="1634662"/>
            <a:ext cx="1574085" cy="300082"/>
          </a:xfrm>
          <a:prstGeom prst="rect">
            <a:avLst/>
          </a:prstGeom>
          <a:solidFill>
            <a:schemeClr val="tx1"/>
          </a:solidFill>
        </p:spPr>
        <p:txBody>
          <a:bodyPr wrap="none">
            <a:spAutoFit/>
          </a:bodyPr>
          <a:lstStyle/>
          <a:p>
            <a:r>
              <a:rPr lang="en-ZA" sz="1350" dirty="0">
                <a:solidFill>
                  <a:schemeClr val="bg1"/>
                </a:solidFill>
              </a:rPr>
              <a:t>Deep Rocky Shelves</a:t>
            </a:r>
          </a:p>
        </p:txBody>
      </p:sp>
      <p:pic>
        <p:nvPicPr>
          <p:cNvPr id="44" name="Picture 4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554438" y="1722646"/>
            <a:ext cx="2589562" cy="1726621"/>
          </a:xfrm>
          <a:prstGeom prst="rect">
            <a:avLst/>
          </a:prstGeom>
        </p:spPr>
      </p:pic>
      <p:sp>
        <p:nvSpPr>
          <p:cNvPr id="39" name="Rectangle 38"/>
          <p:cNvSpPr/>
          <p:nvPr/>
        </p:nvSpPr>
        <p:spPr>
          <a:xfrm>
            <a:off x="8251551" y="1759332"/>
            <a:ext cx="775725" cy="300082"/>
          </a:xfrm>
          <a:prstGeom prst="rect">
            <a:avLst/>
          </a:prstGeom>
          <a:solidFill>
            <a:schemeClr val="tx1"/>
          </a:solidFill>
        </p:spPr>
        <p:txBody>
          <a:bodyPr wrap="none">
            <a:spAutoFit/>
          </a:bodyPr>
          <a:lstStyle/>
          <a:p>
            <a:r>
              <a:rPr lang="en-ZA" sz="1350" dirty="0">
                <a:solidFill>
                  <a:schemeClr val="bg1"/>
                </a:solidFill>
              </a:rPr>
              <a:t>Canyons</a:t>
            </a:r>
          </a:p>
        </p:txBody>
      </p:sp>
      <p:pic>
        <p:nvPicPr>
          <p:cNvPr id="30" name="Picture 2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1574" y="5023996"/>
            <a:ext cx="2368116" cy="1332065"/>
          </a:xfrm>
          <a:prstGeom prst="rect">
            <a:avLst/>
          </a:prstGeom>
        </p:spPr>
      </p:pic>
    </p:spTree>
    <p:extLst>
      <p:ext uri="{BB962C8B-B14F-4D97-AF65-F5344CB8AC3E}">
        <p14:creationId xmlns:p14="http://schemas.microsoft.com/office/powerpoint/2010/main" val="10633227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37251" b="35099"/>
          <a:stretch/>
        </p:blipFill>
        <p:spPr>
          <a:xfrm>
            <a:off x="3316022" y="5104421"/>
            <a:ext cx="4225405" cy="1803866"/>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0387" t="19103" r="6272" b="12684"/>
          <a:stretch/>
        </p:blipFill>
        <p:spPr>
          <a:xfrm>
            <a:off x="2564300" y="18550"/>
            <a:ext cx="3718258" cy="2290609"/>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50" y="0"/>
            <a:ext cx="3392714" cy="2247122"/>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1042" y="4738818"/>
            <a:ext cx="2962958" cy="2104815"/>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58859" y="2265672"/>
            <a:ext cx="4152451" cy="2750325"/>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82557" y="1281042"/>
            <a:ext cx="2835931" cy="1890621"/>
          </a:xfrm>
          <a:prstGeom prst="rect">
            <a:avLst/>
          </a:prstGeom>
        </p:spPr>
      </p:pic>
      <p:pic>
        <p:nvPicPr>
          <p:cNvPr id="8" name="Picture 7"/>
          <p:cNvPicPr>
            <a:picLocks noChangeAspect="1"/>
          </p:cNvPicPr>
          <p:nvPr/>
        </p:nvPicPr>
        <p:blipFill rotWithShape="1">
          <a:blip r:embed="rId8" cstate="print">
            <a:extLst>
              <a:ext uri="{28A0092B-C50C-407E-A947-70E740481C1C}">
                <a14:useLocalDpi xmlns:a14="http://schemas.microsoft.com/office/drawing/2010/main" val="0"/>
              </a:ext>
            </a:extLst>
          </a:blip>
          <a:srcRect t="19540" b="19315"/>
          <a:stretch/>
        </p:blipFill>
        <p:spPr>
          <a:xfrm>
            <a:off x="5825563" y="-20593"/>
            <a:ext cx="3318437" cy="1352881"/>
          </a:xfrm>
          <a:prstGeom prst="rect">
            <a:avLst/>
          </a:prstGeom>
        </p:spPr>
      </p:pic>
      <p:sp>
        <p:nvSpPr>
          <p:cNvPr id="14" name="Rectangle 13"/>
          <p:cNvSpPr/>
          <p:nvPr/>
        </p:nvSpPr>
        <p:spPr>
          <a:xfrm>
            <a:off x="-582919" y="3649580"/>
            <a:ext cx="1373709" cy="1200329"/>
          </a:xfrm>
          <a:prstGeom prst="rect">
            <a:avLst/>
          </a:prstGeom>
        </p:spPr>
        <p:txBody>
          <a:bodyPr wrap="none">
            <a:spAutoFit/>
          </a:bodyPr>
          <a:lstStyle/>
          <a:p>
            <a:pPr algn="r"/>
            <a:r>
              <a:rPr lang="en-ZA" dirty="0">
                <a:solidFill>
                  <a:schemeClr val="bg1"/>
                </a:solidFill>
              </a:rPr>
              <a:t>Eve Marshall</a:t>
            </a:r>
          </a:p>
          <a:p>
            <a:pPr algn="r"/>
            <a:r>
              <a:rPr lang="en-ZA" dirty="0">
                <a:solidFill>
                  <a:schemeClr val="bg1"/>
                </a:solidFill>
              </a:rPr>
              <a:t>Ryan Daly</a:t>
            </a:r>
          </a:p>
          <a:p>
            <a:pPr algn="r"/>
            <a:r>
              <a:rPr lang="en-ZA" dirty="0">
                <a:solidFill>
                  <a:schemeClr val="bg1"/>
                </a:solidFill>
              </a:rPr>
              <a:t>Geoff </a:t>
            </a:r>
            <a:r>
              <a:rPr lang="en-ZA" dirty="0" err="1">
                <a:solidFill>
                  <a:schemeClr val="bg1"/>
                </a:solidFill>
              </a:rPr>
              <a:t>Spiby</a:t>
            </a:r>
            <a:endParaRPr lang="en-ZA" dirty="0">
              <a:solidFill>
                <a:schemeClr val="bg1"/>
              </a:solidFill>
            </a:endParaRPr>
          </a:p>
          <a:p>
            <a:pPr algn="r"/>
            <a:r>
              <a:rPr lang="en-ZA" dirty="0">
                <a:solidFill>
                  <a:schemeClr val="bg1"/>
                </a:solidFill>
              </a:rPr>
              <a:t>ACEP</a:t>
            </a:r>
            <a:endParaRPr lang="en-ZA" dirty="0"/>
          </a:p>
        </p:txBody>
      </p:sp>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398" y="2187909"/>
            <a:ext cx="3437962" cy="4839636"/>
          </a:xfrm>
          <a:prstGeom prst="rect">
            <a:avLst/>
          </a:prstGeom>
        </p:spPr>
      </p:pic>
      <p:pic>
        <p:nvPicPr>
          <p:cNvPr id="15" name="Picture 5" descr="J:\Visual surveys\Jago images &amp; stills\DVD Jago Stills updated 9 Nov 05\Jago dives photos by dive updated\779 S Island Rock\779 Rhinobatos annulatus guitar 118m.bmp"/>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63937" y="3187486"/>
            <a:ext cx="2480063" cy="1869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5842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a14="http://schemas.microsoft.com/office/drawing/2010/main" val="0"/>
              </a:ext>
            </a:extLst>
          </a:blip>
          <a:stretch>
            <a:fillRect/>
          </a:stretch>
        </p:blipFill>
        <p:spPr>
          <a:xfrm>
            <a:off x="233623" y="1658109"/>
            <a:ext cx="3219914" cy="4542096"/>
          </a:xfrm>
          <a:prstGeom prst="rect">
            <a:avLst/>
          </a:prstGeom>
        </p:spPr>
      </p:pic>
      <p:sp>
        <p:nvSpPr>
          <p:cNvPr id="4" name="TextBox 3"/>
          <p:cNvSpPr txBox="1"/>
          <p:nvPr/>
        </p:nvSpPr>
        <p:spPr>
          <a:xfrm flipH="1">
            <a:off x="454641" y="156216"/>
            <a:ext cx="8473002" cy="584775"/>
          </a:xfrm>
          <a:prstGeom prst="rect">
            <a:avLst/>
          </a:prstGeom>
          <a:noFill/>
        </p:spPr>
        <p:txBody>
          <a:bodyPr wrap="square" rtlCol="0">
            <a:spAutoFit/>
          </a:bodyPr>
          <a:lstStyle/>
          <a:p>
            <a:r>
              <a:rPr lang="en-US" sz="3200" b="1" dirty="0">
                <a:solidFill>
                  <a:srgbClr val="008000"/>
                </a:solidFill>
              </a:rPr>
              <a:t>National Biodiversity Assessment  Marine</a:t>
            </a:r>
            <a:endParaRPr lang="en-ZA" sz="3200" b="1" dirty="0">
              <a:solidFill>
                <a:srgbClr val="008000"/>
              </a:solidFill>
            </a:endParaRPr>
          </a:p>
        </p:txBody>
      </p:sp>
      <p:sp>
        <p:nvSpPr>
          <p:cNvPr id="3" name="Rectangle 2"/>
          <p:cNvSpPr/>
          <p:nvPr/>
        </p:nvSpPr>
        <p:spPr>
          <a:xfrm>
            <a:off x="3453537" y="845019"/>
            <a:ext cx="5326743" cy="5815438"/>
          </a:xfrm>
          <a:prstGeom prst="rect">
            <a:avLst/>
          </a:prstGeom>
        </p:spPr>
        <p:txBody>
          <a:bodyPr wrap="square">
            <a:spAutoFit/>
          </a:bodyPr>
          <a:lstStyle/>
          <a:p>
            <a:pPr marL="257175" indent="-257175" algn="just">
              <a:lnSpc>
                <a:spcPct val="115000"/>
              </a:lnSpc>
              <a:spcAft>
                <a:spcPts val="600"/>
              </a:spcAft>
              <a:buFont typeface="Arial" panose="020B0604020202020204" pitchFamily="34" charset="0"/>
              <a:buChar char="•"/>
            </a:pPr>
            <a:r>
              <a:rPr lang="en-ZA" b="1" dirty="0">
                <a:solidFill>
                  <a:srgbClr val="008000"/>
                </a:solidFill>
                <a:latin typeface="Calibri" panose="020F0502020204030204" pitchFamily="34" charset="0"/>
                <a:ea typeface="Calibri" panose="020F0502020204030204" pitchFamily="34" charset="0"/>
                <a:cs typeface="Calibri" panose="020F0502020204030204" pitchFamily="34" charset="0"/>
              </a:rPr>
              <a:t>Modernise and integrate data collection, storage and access</a:t>
            </a:r>
            <a:r>
              <a:rPr lang="en-ZA" dirty="0">
                <a:solidFill>
                  <a:srgbClr val="008000"/>
                </a:solidFill>
                <a:latin typeface="Calibri" panose="020F0502020204030204" pitchFamily="34" charset="0"/>
                <a:ea typeface="Calibri" panose="020F0502020204030204" pitchFamily="34" charset="0"/>
                <a:cs typeface="Calibri" panose="020F0502020204030204" pitchFamily="34" charset="0"/>
              </a:rPr>
              <a:t> </a:t>
            </a:r>
            <a:r>
              <a:rPr lang="en-ZA" dirty="0">
                <a:latin typeface="Calibri" panose="020F0502020204030204" pitchFamily="34" charset="0"/>
                <a:ea typeface="Calibri" panose="020F0502020204030204" pitchFamily="34" charset="0"/>
                <a:cs typeface="Calibri" panose="020F0502020204030204" pitchFamily="34" charset="0"/>
              </a:rPr>
              <a:t>to improve marine assessment, analysis, monitoring, &amp; to improve compliance with &amp; evaluation of management actions. </a:t>
            </a:r>
          </a:p>
          <a:p>
            <a:pPr marL="257175" indent="-257175" algn="just">
              <a:lnSpc>
                <a:spcPct val="115000"/>
              </a:lnSpc>
              <a:spcAft>
                <a:spcPts val="600"/>
              </a:spcAft>
              <a:buFont typeface="Arial" panose="020B0604020202020204" pitchFamily="34" charset="0"/>
              <a:buChar char="•"/>
            </a:pPr>
            <a:r>
              <a:rPr lang="en-ZA" b="1" dirty="0">
                <a:solidFill>
                  <a:srgbClr val="008000"/>
                </a:solidFill>
                <a:latin typeface="Calibri" panose="020F0502020204030204" pitchFamily="34" charset="0"/>
                <a:ea typeface="Calibri" panose="020F0502020204030204" pitchFamily="34" charset="0"/>
                <a:cs typeface="Calibri" panose="020F0502020204030204" pitchFamily="34" charset="0"/>
              </a:rPr>
              <a:t>Develop and implement effective fisheries management plans </a:t>
            </a:r>
            <a:r>
              <a:rPr lang="en-ZA" dirty="0">
                <a:latin typeface="Calibri" panose="020F0502020204030204" pitchFamily="34" charset="0"/>
                <a:ea typeface="Calibri" panose="020F0502020204030204" pitchFamily="34" charset="0"/>
                <a:cs typeface="Calibri" panose="020F0502020204030204" pitchFamily="34" charset="0"/>
              </a:rPr>
              <a:t>to secure food and job security &amp; reduce ecosystem impacts of fisheries.</a:t>
            </a:r>
          </a:p>
          <a:p>
            <a:pPr marL="257175" indent="-257175" algn="just">
              <a:lnSpc>
                <a:spcPct val="115000"/>
              </a:lnSpc>
              <a:spcAft>
                <a:spcPts val="600"/>
              </a:spcAft>
              <a:buFont typeface="Arial" panose="020B0604020202020204" pitchFamily="34" charset="0"/>
              <a:buChar char="•"/>
            </a:pPr>
            <a:r>
              <a:rPr lang="en-ZA" b="1" dirty="0">
                <a:solidFill>
                  <a:srgbClr val="008000"/>
                </a:solidFill>
                <a:latin typeface="Calibri" panose="020F0502020204030204" pitchFamily="34" charset="0"/>
                <a:ea typeface="Calibri" panose="020F0502020204030204" pitchFamily="34" charset="0"/>
                <a:cs typeface="Calibri" panose="020F0502020204030204" pitchFamily="34" charset="0"/>
              </a:rPr>
              <a:t>Enhance co-operative governance </a:t>
            </a:r>
            <a:r>
              <a:rPr lang="en-ZA" dirty="0">
                <a:latin typeface="Calibri" panose="020F0502020204030204" pitchFamily="34" charset="0"/>
                <a:ea typeface="Calibri" panose="020F0502020204030204" pitchFamily="34" charset="0"/>
                <a:cs typeface="Calibri" panose="020F0502020204030204" pitchFamily="34" charset="0"/>
              </a:rPr>
              <a:t>for improved, co-ordinated compliance &amp; marine biodiversity management.</a:t>
            </a:r>
          </a:p>
          <a:p>
            <a:pPr marL="257175" indent="-257175" algn="just">
              <a:lnSpc>
                <a:spcPct val="115000"/>
              </a:lnSpc>
              <a:spcAft>
                <a:spcPts val="600"/>
              </a:spcAft>
              <a:buFont typeface="Arial" panose="020B0604020202020204" pitchFamily="34" charset="0"/>
              <a:buChar char="•"/>
            </a:pPr>
            <a:r>
              <a:rPr lang="en-ZA" b="1" dirty="0">
                <a:solidFill>
                  <a:srgbClr val="008000"/>
                </a:solidFill>
                <a:latin typeface="Calibri" panose="020F0502020204030204" pitchFamily="34" charset="0"/>
                <a:ea typeface="Calibri" panose="020F0502020204030204" pitchFamily="34" charset="0"/>
                <a:cs typeface="Calibri" panose="020F0502020204030204" pitchFamily="34" charset="0"/>
              </a:rPr>
              <a:t>Effectively communicate the value of South Africa’s marine biodiversity </a:t>
            </a:r>
            <a:r>
              <a:rPr lang="en-ZA" dirty="0">
                <a:latin typeface="Calibri" panose="020F0502020204030204" pitchFamily="34" charset="0"/>
                <a:ea typeface="Calibri" panose="020F0502020204030204" pitchFamily="34" charset="0"/>
                <a:cs typeface="Calibri" panose="020F0502020204030204" pitchFamily="34" charset="0"/>
              </a:rPr>
              <a:t>through improved co-ordinated messaging that articulates benefits</a:t>
            </a:r>
          </a:p>
          <a:p>
            <a:pPr marL="257175" indent="-257175" algn="just">
              <a:lnSpc>
                <a:spcPct val="115000"/>
              </a:lnSpc>
              <a:spcAft>
                <a:spcPts val="600"/>
              </a:spcAft>
              <a:buFont typeface="Arial" panose="020B0604020202020204" pitchFamily="34" charset="0"/>
              <a:buChar char="•"/>
            </a:pPr>
            <a:r>
              <a:rPr lang="en-ZA" b="1" dirty="0">
                <a:solidFill>
                  <a:srgbClr val="008000"/>
                </a:solidFill>
                <a:latin typeface="Calibri" panose="020F0502020204030204" pitchFamily="34" charset="0"/>
                <a:ea typeface="Calibri" panose="020F0502020204030204" pitchFamily="34" charset="0"/>
                <a:cs typeface="Calibri" panose="020F0502020204030204" pitchFamily="34" charset="0"/>
              </a:rPr>
              <a:t>Catalyse research to address critical knowledge gaps </a:t>
            </a:r>
            <a:r>
              <a:rPr lang="en-ZA" dirty="0">
                <a:latin typeface="Calibri" panose="020F0502020204030204" pitchFamily="34" charset="0"/>
                <a:ea typeface="Calibri" panose="020F0502020204030204" pitchFamily="34" charset="0"/>
                <a:cs typeface="Calibri" panose="020F0502020204030204" pitchFamily="34" charset="0"/>
              </a:rPr>
              <a:t>that limit the assessment of marine biodiversity &amp; decision-making for a sustainable oceans economy.</a:t>
            </a:r>
            <a:endParaRPr lang="en-ZA" dirty="0">
              <a:latin typeface="Calibri" panose="020F0502020204030204" pitchFamily="34" charset="0"/>
              <a:ea typeface="Calibri" panose="020F0502020204030204" pitchFamily="34" charset="0"/>
              <a:cs typeface="Arial" panose="020B0604020202020204" pitchFamily="34" charset="0"/>
            </a:endParaRPr>
          </a:p>
        </p:txBody>
      </p:sp>
      <p:sp>
        <p:nvSpPr>
          <p:cNvPr id="5" name="Rectangle 4"/>
          <p:cNvSpPr/>
          <p:nvPr/>
        </p:nvSpPr>
        <p:spPr>
          <a:xfrm>
            <a:off x="286435" y="933214"/>
            <a:ext cx="2815194" cy="584775"/>
          </a:xfrm>
          <a:prstGeom prst="rect">
            <a:avLst/>
          </a:prstGeom>
        </p:spPr>
        <p:txBody>
          <a:bodyPr wrap="none">
            <a:spAutoFit/>
          </a:bodyPr>
          <a:lstStyle/>
          <a:p>
            <a:r>
              <a:rPr lang="en-US" sz="3200" b="1" dirty="0">
                <a:solidFill>
                  <a:srgbClr val="008000"/>
                </a:solidFill>
              </a:rPr>
              <a:t>Priority Actions</a:t>
            </a:r>
            <a:endParaRPr lang="en-ZA" sz="3200" b="1" dirty="0">
              <a:solidFill>
                <a:srgbClr val="008000"/>
              </a:solidFill>
            </a:endParaRPr>
          </a:p>
        </p:txBody>
      </p:sp>
    </p:spTree>
    <p:extLst>
      <p:ext uri="{BB962C8B-B14F-4D97-AF65-F5344CB8AC3E}">
        <p14:creationId xmlns:p14="http://schemas.microsoft.com/office/powerpoint/2010/main" val="19489311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flipH="1">
            <a:off x="454641" y="156216"/>
            <a:ext cx="8473002" cy="584775"/>
          </a:xfrm>
          <a:prstGeom prst="rect">
            <a:avLst/>
          </a:prstGeom>
          <a:noFill/>
        </p:spPr>
        <p:txBody>
          <a:bodyPr wrap="square" rtlCol="0">
            <a:spAutoFit/>
          </a:bodyPr>
          <a:lstStyle/>
          <a:p>
            <a:r>
              <a:rPr lang="en-US" sz="3200" b="1" dirty="0">
                <a:solidFill>
                  <a:srgbClr val="008000"/>
                </a:solidFill>
              </a:rPr>
              <a:t>Looking Ahead</a:t>
            </a:r>
            <a:endParaRPr lang="en-ZA" sz="3200" b="1" dirty="0">
              <a:solidFill>
                <a:srgbClr val="008000"/>
              </a:solidFill>
            </a:endParaRPr>
          </a:p>
        </p:txBody>
      </p:sp>
      <p:sp>
        <p:nvSpPr>
          <p:cNvPr id="6" name="Rectangle 5"/>
          <p:cNvSpPr/>
          <p:nvPr/>
        </p:nvSpPr>
        <p:spPr>
          <a:xfrm>
            <a:off x="240113" y="1137890"/>
            <a:ext cx="8134212" cy="1890261"/>
          </a:xfrm>
          <a:prstGeom prst="rect">
            <a:avLst/>
          </a:prstGeom>
        </p:spPr>
        <p:txBody>
          <a:bodyPr wrap="square">
            <a:spAutoFit/>
          </a:bodyPr>
          <a:lstStyle/>
          <a:p>
            <a:pPr lvl="0" algn="just">
              <a:lnSpc>
                <a:spcPct val="115000"/>
              </a:lnSpc>
              <a:spcAft>
                <a:spcPts val="800"/>
              </a:spcAft>
            </a:pPr>
            <a:r>
              <a:rPr lang="en-ZA" b="1" dirty="0">
                <a:solidFill>
                  <a:srgbClr val="008000"/>
                </a:solidFill>
                <a:latin typeface="Calibri" panose="020F0502020204030204" pitchFamily="34" charset="0"/>
                <a:ea typeface="Calibri" panose="020F0502020204030204" pitchFamily="34" charset="0"/>
                <a:cs typeface="Calibri" panose="020F0502020204030204" pitchFamily="34" charset="0"/>
              </a:rPr>
              <a:t>Priority Action: Apply the Coastal and Marine Critical Biodiversity Area Map </a:t>
            </a:r>
            <a:r>
              <a:rPr lang="en-ZA" dirty="0">
                <a:latin typeface="Calibri" panose="020F0502020204030204" pitchFamily="34" charset="0"/>
                <a:ea typeface="Calibri" panose="020F0502020204030204" pitchFamily="34" charset="0"/>
                <a:cs typeface="Calibri" panose="020F0502020204030204" pitchFamily="34" charset="0"/>
              </a:rPr>
              <a:t>in Marine Spatial Planning and Environmental Impact Assessments to mitigate pressures in priority areas.</a:t>
            </a:r>
          </a:p>
          <a:p>
            <a:pPr lvl="0" algn="just">
              <a:lnSpc>
                <a:spcPct val="115000"/>
              </a:lnSpc>
              <a:spcAft>
                <a:spcPts val="800"/>
              </a:spcAft>
            </a:pPr>
            <a:endParaRPr lang="en-ZA" dirty="0">
              <a:latin typeface="Calibri" panose="020F0502020204030204" pitchFamily="34" charset="0"/>
              <a:ea typeface="Calibri" panose="020F0502020204030204" pitchFamily="34" charset="0"/>
              <a:cs typeface="Calibri" panose="020F0502020204030204" pitchFamily="34" charset="0"/>
            </a:endParaRPr>
          </a:p>
          <a:p>
            <a:pPr lvl="0" algn="just">
              <a:lnSpc>
                <a:spcPct val="115000"/>
              </a:lnSpc>
              <a:spcAft>
                <a:spcPts val="800"/>
              </a:spcAft>
            </a:pPr>
            <a:endParaRPr lang="en-ZA" dirty="0">
              <a:latin typeface="Calibri" panose="020F0502020204030204" pitchFamily="34" charset="0"/>
              <a:ea typeface="Calibri" panose="020F0502020204030204" pitchFamily="34" charset="0"/>
              <a:cs typeface="Arial" panose="020B0604020202020204" pitchFamily="34" charset="0"/>
            </a:endParaRPr>
          </a:p>
        </p:txBody>
      </p:sp>
      <p:pic>
        <p:nvPicPr>
          <p:cNvPr id="7" name="Picture 6"/>
          <p:cNvPicPr>
            <a:picLocks noChangeAspect="1"/>
          </p:cNvPicPr>
          <p:nvPr/>
        </p:nvPicPr>
        <p:blipFill>
          <a:blip r:embed="rId2"/>
          <a:stretch>
            <a:fillRect/>
          </a:stretch>
        </p:blipFill>
        <p:spPr>
          <a:xfrm>
            <a:off x="3081263" y="2664258"/>
            <a:ext cx="5565637" cy="3911559"/>
          </a:xfrm>
          <a:prstGeom prst="rect">
            <a:avLst/>
          </a:prstGeom>
        </p:spPr>
      </p:pic>
      <p:sp>
        <p:nvSpPr>
          <p:cNvPr id="8" name="Rectangle 7"/>
          <p:cNvSpPr/>
          <p:nvPr/>
        </p:nvSpPr>
        <p:spPr>
          <a:xfrm>
            <a:off x="240113" y="2638766"/>
            <a:ext cx="2841150" cy="3416320"/>
          </a:xfrm>
          <a:prstGeom prst="rect">
            <a:avLst/>
          </a:prstGeom>
        </p:spPr>
        <p:txBody>
          <a:bodyPr wrap="square">
            <a:spAutoFit/>
          </a:bodyPr>
          <a:lstStyle/>
          <a:p>
            <a:r>
              <a:rPr lang="en-ZA" b="1" dirty="0">
                <a:solidFill>
                  <a:srgbClr val="008000"/>
                </a:solidFill>
                <a:latin typeface="Calibri" panose="020F0502020204030204" pitchFamily="34" charset="0"/>
                <a:ea typeface="Calibri" panose="020F0502020204030204" pitchFamily="34" charset="0"/>
                <a:cs typeface="Calibri" panose="020F0502020204030204" pitchFamily="34" charset="0"/>
              </a:rPr>
              <a:t>Strengthen the knowledge base for spatial assessment &amp; planning</a:t>
            </a:r>
          </a:p>
          <a:p>
            <a:endParaRPr lang="en-ZA" b="1" dirty="0">
              <a:solidFill>
                <a:srgbClr val="008000"/>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ZA" b="1" dirty="0">
                <a:latin typeface="Calibri" panose="020F0502020204030204" pitchFamily="34" charset="0"/>
                <a:ea typeface="Calibri" panose="020F0502020204030204" pitchFamily="34" charset="0"/>
                <a:cs typeface="Calibri" panose="020F0502020204030204" pitchFamily="34" charset="0"/>
              </a:rPr>
              <a:t>Species data &amp; Atlas initiatives</a:t>
            </a:r>
          </a:p>
          <a:p>
            <a:pPr marL="285750" indent="-285750">
              <a:buFont typeface="Arial" panose="020B0604020202020204" pitchFamily="34" charset="0"/>
              <a:buChar char="•"/>
            </a:pPr>
            <a:endParaRPr lang="en-ZA" b="1"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ZA" b="1" dirty="0">
                <a:latin typeface="Calibri" panose="020F0502020204030204" pitchFamily="34" charset="0"/>
                <a:ea typeface="Calibri" panose="020F0502020204030204" pitchFamily="34" charset="0"/>
                <a:cs typeface="Calibri" panose="020F0502020204030204" pitchFamily="34" charset="0"/>
              </a:rPr>
              <a:t>Important life history areas</a:t>
            </a:r>
          </a:p>
          <a:p>
            <a:pPr marL="285750" indent="-285750">
              <a:buFont typeface="Arial" panose="020B0604020202020204" pitchFamily="34" charset="0"/>
              <a:buChar char="•"/>
            </a:pPr>
            <a:endParaRPr lang="en-ZA" b="1"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ZA" b="1" dirty="0" err="1">
                <a:latin typeface="Calibri" panose="020F0502020204030204" pitchFamily="34" charset="0"/>
                <a:ea typeface="Calibri" panose="020F0502020204030204" pitchFamily="34" charset="0"/>
                <a:cs typeface="Calibri" panose="020F0502020204030204" pitchFamily="34" charset="0"/>
              </a:rPr>
              <a:t>Redlist</a:t>
            </a:r>
            <a:r>
              <a:rPr lang="en-ZA" b="1" dirty="0">
                <a:latin typeface="Calibri" panose="020F0502020204030204" pitchFamily="34" charset="0"/>
                <a:ea typeface="Calibri" panose="020F0502020204030204" pitchFamily="34" charset="0"/>
                <a:cs typeface="Calibri" panose="020F0502020204030204" pitchFamily="34" charset="0"/>
              </a:rPr>
              <a:t> assessments</a:t>
            </a:r>
          </a:p>
          <a:p>
            <a:pPr marL="285750" indent="-285750">
              <a:buFont typeface="Arial" panose="020B0604020202020204" pitchFamily="34" charset="0"/>
              <a:buChar char="•"/>
            </a:pPr>
            <a:endParaRPr lang="en-ZA" b="1" dirty="0">
              <a:solidFill>
                <a:srgbClr val="008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842482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flipH="1">
            <a:off x="454641" y="156216"/>
            <a:ext cx="8473002" cy="584775"/>
          </a:xfrm>
          <a:prstGeom prst="rect">
            <a:avLst/>
          </a:prstGeom>
          <a:noFill/>
        </p:spPr>
        <p:txBody>
          <a:bodyPr wrap="square" rtlCol="0">
            <a:spAutoFit/>
          </a:bodyPr>
          <a:lstStyle/>
          <a:p>
            <a:r>
              <a:rPr lang="en-US" sz="3200" b="1" dirty="0">
                <a:solidFill>
                  <a:srgbClr val="008000"/>
                </a:solidFill>
              </a:rPr>
              <a:t>Spatial planning and management</a:t>
            </a:r>
            <a:endParaRPr lang="en-ZA" sz="3200" b="1" dirty="0">
              <a:solidFill>
                <a:srgbClr val="008000"/>
              </a:solidFill>
            </a:endParaRPr>
          </a:p>
        </p:txBody>
      </p:sp>
      <p:sp>
        <p:nvSpPr>
          <p:cNvPr id="2" name="Rectangle 1"/>
          <p:cNvSpPr/>
          <p:nvPr/>
        </p:nvSpPr>
        <p:spPr>
          <a:xfrm>
            <a:off x="204662" y="770826"/>
            <a:ext cx="8426222" cy="5909310"/>
          </a:xfrm>
          <a:prstGeom prst="rect">
            <a:avLst/>
          </a:prstGeom>
        </p:spPr>
        <p:txBody>
          <a:bodyPr wrap="square">
            <a:spAutoFit/>
          </a:bodyPr>
          <a:lstStyle/>
          <a:p>
            <a:pPr>
              <a:defRPr/>
            </a:pPr>
            <a:endParaRPr lang="en-US" dirty="0"/>
          </a:p>
          <a:p>
            <a:pPr marL="342900" lvl="0" indent="-342900">
              <a:buFont typeface="Arial" panose="020B0604020202020204" pitchFamily="34" charset="0"/>
              <a:buChar char="•"/>
              <a:defRPr/>
            </a:pPr>
            <a:r>
              <a:rPr lang="en-ZA" dirty="0"/>
              <a:t>The success of Marine Protected Areas depends on stakeholder and community support. Although MPAs are established by law and informed by research, ultimately it is the human dimensions of MPAs that shape their </a:t>
            </a:r>
            <a:r>
              <a:rPr lang="en-ZA" b="1" dirty="0"/>
              <a:t>design, impact and effectiveness. </a:t>
            </a:r>
          </a:p>
          <a:p>
            <a:pPr marL="342900" lvl="0" indent="-342900">
              <a:buFont typeface="Arial" panose="020B0604020202020204" pitchFamily="34" charset="0"/>
              <a:buChar char="•"/>
              <a:defRPr/>
            </a:pPr>
            <a:endParaRPr lang="en-ZA" dirty="0"/>
          </a:p>
          <a:p>
            <a:pPr marL="342900" indent="-342900">
              <a:buFont typeface="Arial" panose="020B0604020202020204" pitchFamily="34" charset="0"/>
              <a:buChar char="•"/>
              <a:defRPr/>
            </a:pPr>
            <a:r>
              <a:rPr lang="en-US" dirty="0"/>
              <a:t>South Africa’s history has imposed additional challenges in </a:t>
            </a:r>
            <a:r>
              <a:rPr lang="en-US" b="1" dirty="0"/>
              <a:t>stakeholder engagement, conservation efforts and spatial development </a:t>
            </a:r>
            <a:r>
              <a:rPr lang="en-US" dirty="0"/>
              <a:t>that need to </a:t>
            </a:r>
            <a:r>
              <a:rPr lang="en-US" dirty="0" err="1"/>
              <a:t>recognised</a:t>
            </a:r>
            <a:r>
              <a:rPr lang="en-US" dirty="0"/>
              <a:t> and addressed.</a:t>
            </a:r>
          </a:p>
          <a:p>
            <a:pPr marL="342900" indent="-342900">
              <a:buFont typeface="Arial" panose="020B0604020202020204" pitchFamily="34" charset="0"/>
              <a:buChar char="•"/>
              <a:defRPr/>
            </a:pPr>
            <a:endParaRPr lang="en-US" dirty="0"/>
          </a:p>
          <a:p>
            <a:pPr marL="285750" indent="-285750">
              <a:buFont typeface="Arial" panose="020B0604020202020204" pitchFamily="34" charset="0"/>
              <a:buChar char="•"/>
            </a:pPr>
            <a:r>
              <a:rPr lang="en-ZA" b="1" dirty="0"/>
              <a:t>Innovation is needed</a:t>
            </a:r>
            <a:r>
              <a:rPr lang="en-ZA" dirty="0"/>
              <a:t> to advance focussed engagement with coastal communities and to better consider social and economic aspects in MPA design. This includes traditional fisher communities, small and large scale commercial fishers, recreational fishers, coastal land-owners and other stakeholders to adequately consider resource use, perspectives and values throughout such processes.</a:t>
            </a:r>
          </a:p>
          <a:p>
            <a:pPr marL="285750" indent="-285750">
              <a:buFont typeface="Arial" panose="020B0604020202020204" pitchFamily="34" charset="0"/>
              <a:buChar char="•"/>
            </a:pPr>
            <a:endParaRPr lang="en-ZA" dirty="0"/>
          </a:p>
          <a:p>
            <a:pPr marL="285750" indent="-285750">
              <a:buFont typeface="Arial" panose="020B0604020202020204" pitchFamily="34" charset="0"/>
              <a:buChar char="•"/>
            </a:pPr>
            <a:r>
              <a:rPr lang="en-US" dirty="0"/>
              <a:t>Well designed, transparent, inclusive and </a:t>
            </a:r>
            <a:r>
              <a:rPr lang="en-US" dirty="0" err="1"/>
              <a:t>co-ordinated</a:t>
            </a:r>
            <a:r>
              <a:rPr lang="en-US" dirty="0"/>
              <a:t> </a:t>
            </a:r>
            <a:r>
              <a:rPr lang="en-US" b="1" dirty="0"/>
              <a:t>stakeholder processes </a:t>
            </a:r>
            <a:r>
              <a:rPr lang="en-US" dirty="0"/>
              <a:t>with engagement from the outset are recommended to support the design and implementation of spatial management measures including </a:t>
            </a:r>
            <a:r>
              <a:rPr lang="en-US" b="1" dirty="0"/>
              <a:t>Marine Spatial Planning</a:t>
            </a:r>
            <a:r>
              <a:rPr lang="en-US" dirty="0"/>
              <a:t>, </a:t>
            </a:r>
            <a:r>
              <a:rPr lang="en-US" b="1" dirty="0"/>
              <a:t>MPA expansion </a:t>
            </a:r>
            <a:r>
              <a:rPr lang="en-US" dirty="0"/>
              <a:t>and </a:t>
            </a:r>
            <a:r>
              <a:rPr lang="en-US" b="1" dirty="0"/>
              <a:t>Other Effective Conservation Measures </a:t>
            </a:r>
            <a:r>
              <a:rPr lang="en-US" dirty="0"/>
              <a:t>(OECMs).</a:t>
            </a:r>
          </a:p>
          <a:p>
            <a:pPr marL="342900" lvl="0" indent="-342900">
              <a:buFont typeface="Arial" panose="020B0604020202020204" pitchFamily="34" charset="0"/>
              <a:buChar char="•"/>
              <a:defRPr/>
            </a:pPr>
            <a:endParaRPr lang="en-US" dirty="0"/>
          </a:p>
        </p:txBody>
      </p:sp>
    </p:spTree>
    <p:extLst>
      <p:ext uri="{BB962C8B-B14F-4D97-AF65-F5344CB8AC3E}">
        <p14:creationId xmlns:p14="http://schemas.microsoft.com/office/powerpoint/2010/main" val="23083425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1742" y="357113"/>
            <a:ext cx="8229600" cy="1143000"/>
          </a:xfrm>
        </p:spPr>
        <p:txBody>
          <a:bodyPr>
            <a:normAutofit/>
          </a:bodyPr>
          <a:lstStyle/>
          <a:p>
            <a:r>
              <a:rPr lang="en-US" sz="6500" b="1" dirty="0">
                <a:solidFill>
                  <a:srgbClr val="003500"/>
                </a:solidFill>
              </a:rPr>
              <a:t>THANK YOU!</a:t>
            </a:r>
          </a:p>
        </p:txBody>
      </p:sp>
      <p:sp>
        <p:nvSpPr>
          <p:cNvPr id="4" name="Content Placeholder 2"/>
          <p:cNvSpPr>
            <a:spLocks noGrp="1"/>
          </p:cNvSpPr>
          <p:nvPr>
            <p:ph idx="1"/>
          </p:nvPr>
        </p:nvSpPr>
        <p:spPr>
          <a:xfrm>
            <a:off x="638636" y="2688827"/>
            <a:ext cx="8229600" cy="2540180"/>
          </a:xfrm>
        </p:spPr>
        <p:txBody>
          <a:bodyPr>
            <a:normAutofit fontScale="92500" lnSpcReduction="20000"/>
          </a:bodyPr>
          <a:lstStyle/>
          <a:p>
            <a:pPr marL="0" indent="0">
              <a:buNone/>
            </a:pPr>
            <a:r>
              <a:rPr lang="en-US" sz="1500" dirty="0"/>
              <a:t>Prof </a:t>
            </a:r>
            <a:r>
              <a:rPr lang="en-US" sz="1500" dirty="0" err="1"/>
              <a:t>Kerrry</a:t>
            </a:r>
            <a:r>
              <a:rPr lang="en-US" sz="1500" dirty="0"/>
              <a:t> Sink</a:t>
            </a:r>
          </a:p>
          <a:p>
            <a:pPr marL="0" indent="0">
              <a:buNone/>
            </a:pPr>
            <a:r>
              <a:rPr lang="en-US" sz="1500" dirty="0"/>
              <a:t>On behalf of the Shark Expert Panel as appointed by the </a:t>
            </a:r>
            <a:r>
              <a:rPr lang="en-US" sz="1500" dirty="0" err="1"/>
              <a:t>Honourable</a:t>
            </a:r>
            <a:r>
              <a:rPr lang="en-US" sz="1500" dirty="0"/>
              <a:t> Minister, Barbara </a:t>
            </a:r>
            <a:r>
              <a:rPr lang="en-US" sz="1500" dirty="0" err="1"/>
              <a:t>Creecy</a:t>
            </a:r>
            <a:endParaRPr lang="en-US" sz="1500" dirty="0"/>
          </a:p>
          <a:p>
            <a:pPr marL="0" indent="0">
              <a:buNone/>
            </a:pPr>
            <a:endParaRPr lang="en-US" sz="1500" dirty="0"/>
          </a:p>
          <a:p>
            <a:pPr marL="0" indent="0">
              <a:buNone/>
            </a:pPr>
            <a:r>
              <a:rPr lang="en-US" sz="1500" dirty="0"/>
              <a:t>Principal Scientist and Marine </a:t>
            </a:r>
            <a:r>
              <a:rPr lang="en-US" sz="1500" dirty="0" err="1"/>
              <a:t>Programme</a:t>
            </a:r>
            <a:r>
              <a:rPr lang="en-US" sz="1500" dirty="0"/>
              <a:t> Manager</a:t>
            </a:r>
          </a:p>
          <a:p>
            <a:pPr marL="0" indent="0">
              <a:buNone/>
            </a:pPr>
            <a:r>
              <a:rPr lang="en-US" sz="1500" dirty="0"/>
              <a:t>South African National Biodiversity Institute</a:t>
            </a:r>
          </a:p>
          <a:p>
            <a:pPr marL="0" indent="0">
              <a:buNone/>
            </a:pPr>
            <a:r>
              <a:rPr lang="en-US" sz="1500" dirty="0" err="1"/>
              <a:t>Kirstenbosch</a:t>
            </a:r>
            <a:endParaRPr lang="en-US" sz="1500" dirty="0"/>
          </a:p>
          <a:p>
            <a:pPr marL="0" indent="0">
              <a:buNone/>
            </a:pPr>
            <a:r>
              <a:rPr lang="en-US" sz="1500" dirty="0"/>
              <a:t>Cape Town</a:t>
            </a:r>
          </a:p>
          <a:p>
            <a:pPr marL="0" indent="0">
              <a:buNone/>
            </a:pPr>
            <a:r>
              <a:rPr lang="en-US" sz="1500" dirty="0"/>
              <a:t>Research Associate</a:t>
            </a:r>
          </a:p>
          <a:p>
            <a:pPr marL="0" indent="0">
              <a:buNone/>
            </a:pPr>
            <a:r>
              <a:rPr lang="en-US" sz="1500" dirty="0"/>
              <a:t>Nelson Mandela University</a:t>
            </a:r>
          </a:p>
          <a:p>
            <a:pPr marL="0" indent="0">
              <a:buNone/>
            </a:pPr>
            <a:r>
              <a:rPr lang="en-US" sz="1500" dirty="0"/>
              <a:t>k.sink@sanbi.org.za</a:t>
            </a:r>
          </a:p>
          <a:p>
            <a:pPr marL="0" indent="0">
              <a:buNone/>
            </a:pPr>
            <a:r>
              <a:rPr lang="en-US" sz="1500" dirty="0"/>
              <a:t>Tel: 021 7998855     |     Mobile: 082 8310536</a:t>
            </a:r>
          </a:p>
          <a:p>
            <a:pPr marL="0" indent="0">
              <a:buNone/>
            </a:pPr>
            <a:endParaRPr lang="en-US" sz="1500" dirty="0"/>
          </a:p>
        </p:txBody>
      </p:sp>
      <p:cxnSp>
        <p:nvCxnSpPr>
          <p:cNvPr id="6" name="Straight Connector 5"/>
          <p:cNvCxnSpPr/>
          <p:nvPr/>
        </p:nvCxnSpPr>
        <p:spPr>
          <a:xfrm>
            <a:off x="478333" y="2672269"/>
            <a:ext cx="0" cy="257329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2854" y="5832452"/>
            <a:ext cx="2740064" cy="897029"/>
          </a:xfrm>
          <a:prstGeom prst="rect">
            <a:avLst/>
          </a:prstGeom>
        </p:spPr>
      </p:pic>
    </p:spTree>
    <p:extLst>
      <p:ext uri="{BB962C8B-B14F-4D97-AF65-F5344CB8AC3E}">
        <p14:creationId xmlns:p14="http://schemas.microsoft.com/office/powerpoint/2010/main" val="24750584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723493" cy="6907338"/>
          </a:xfrm>
          <a:prstGeom prst="rect">
            <a:avLst/>
          </a:prstGeom>
        </p:spPr>
      </p:pic>
      <p:sp>
        <p:nvSpPr>
          <p:cNvPr id="2" name="TextBox 1"/>
          <p:cNvSpPr txBox="1"/>
          <p:nvPr/>
        </p:nvSpPr>
        <p:spPr>
          <a:xfrm flipH="1">
            <a:off x="409988" y="-1246367"/>
            <a:ext cx="1760718" cy="646331"/>
          </a:xfrm>
          <a:prstGeom prst="rect">
            <a:avLst/>
          </a:prstGeom>
          <a:noFill/>
        </p:spPr>
        <p:txBody>
          <a:bodyPr wrap="square" rtlCol="0">
            <a:spAutoFit/>
          </a:bodyPr>
          <a:lstStyle/>
          <a:p>
            <a:r>
              <a:rPr lang="en-ZA" sz="3600" b="1" dirty="0"/>
              <a:t>Benefits</a:t>
            </a:r>
          </a:p>
        </p:txBody>
      </p:sp>
    </p:spTree>
    <p:extLst>
      <p:ext uri="{BB962C8B-B14F-4D97-AF65-F5344CB8AC3E}">
        <p14:creationId xmlns:p14="http://schemas.microsoft.com/office/powerpoint/2010/main" val="20808245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355" y="243860"/>
            <a:ext cx="6209270" cy="1172500"/>
          </a:xfrm>
          <a:prstGeom prst="rect">
            <a:avLst/>
          </a:prstGeom>
        </p:spPr>
        <p:txBody>
          <a:bodyPr wrap="square">
            <a:spAutoFit/>
          </a:bodyPr>
          <a:lstStyle/>
          <a:p>
            <a:pPr algn="just">
              <a:lnSpc>
                <a:spcPct val="115000"/>
              </a:lnSpc>
              <a:spcAft>
                <a:spcPts val="450"/>
              </a:spcAft>
            </a:pPr>
            <a:r>
              <a:rPr lang="en-ZA" sz="3200" b="1" dirty="0">
                <a:solidFill>
                  <a:srgbClr val="008000"/>
                </a:solidFill>
              </a:rPr>
              <a:t>National Biodiversity Assessment</a:t>
            </a:r>
          </a:p>
          <a:p>
            <a:pPr algn="just">
              <a:lnSpc>
                <a:spcPct val="115000"/>
              </a:lnSpc>
              <a:spcAft>
                <a:spcPts val="450"/>
              </a:spcAft>
            </a:pPr>
            <a:endParaRPr lang="en-ZA" sz="2700" b="1" dirty="0">
              <a:solidFill>
                <a:srgbClr val="00B050"/>
              </a:solidFill>
              <a:latin typeface="Calibri" panose="020F0502020204030204" pitchFamily="34" charset="0"/>
              <a:ea typeface="Calibri" panose="020F0502020204030204" pitchFamily="34" charset="0"/>
              <a:cs typeface="Arial" panose="020B0604020202020204" pitchFamily="34" charset="0"/>
            </a:endParaRPr>
          </a:p>
        </p:txBody>
      </p:sp>
      <p:sp>
        <p:nvSpPr>
          <p:cNvPr id="4" name="Rectangle 3"/>
          <p:cNvSpPr/>
          <p:nvPr/>
        </p:nvSpPr>
        <p:spPr>
          <a:xfrm>
            <a:off x="259355" y="996685"/>
            <a:ext cx="4444242" cy="5892382"/>
          </a:xfrm>
          <a:prstGeom prst="rect">
            <a:avLst/>
          </a:prstGeom>
        </p:spPr>
        <p:txBody>
          <a:bodyPr wrap="square">
            <a:spAutoFit/>
          </a:bodyPr>
          <a:lstStyle/>
          <a:p>
            <a:pPr marL="257175" indent="-257175" algn="just">
              <a:lnSpc>
                <a:spcPct val="115000"/>
              </a:lnSpc>
              <a:spcAft>
                <a:spcPts val="450"/>
              </a:spcAft>
              <a:buFont typeface="Arial" panose="020B0604020202020204" pitchFamily="34" charset="0"/>
              <a:buChar char="•"/>
            </a:pPr>
            <a:r>
              <a:rPr lang="en-ZA" b="1" dirty="0">
                <a:latin typeface="Calibri" panose="020F0502020204030204" pitchFamily="34" charset="0"/>
                <a:ea typeface="Calibri" panose="020F0502020204030204" pitchFamily="34" charset="0"/>
                <a:cs typeface="Arial" panose="020B0604020202020204" pitchFamily="34" charset="0"/>
              </a:rPr>
              <a:t>Stock status </a:t>
            </a:r>
            <a:r>
              <a:rPr lang="en-ZA" dirty="0">
                <a:latin typeface="Calibri" panose="020F0502020204030204" pitchFamily="34" charset="0"/>
                <a:ea typeface="Calibri" panose="020F0502020204030204" pitchFamily="34" charset="0"/>
                <a:cs typeface="Arial" panose="020B0604020202020204" pitchFamily="34" charset="0"/>
              </a:rPr>
              <a:t>is known for less than 10% of harvested marine species: </a:t>
            </a:r>
            <a:r>
              <a:rPr lang="en-ZA" b="1" dirty="0">
                <a:latin typeface="Calibri" panose="020F0502020204030204" pitchFamily="34" charset="0"/>
                <a:ea typeface="Calibri" panose="020F0502020204030204" pitchFamily="34" charset="0"/>
                <a:cs typeface="Arial" panose="020B0604020202020204" pitchFamily="34" charset="0"/>
              </a:rPr>
              <a:t>39% are overfished</a:t>
            </a:r>
          </a:p>
          <a:p>
            <a:pPr marL="257175" indent="-257175" algn="just">
              <a:lnSpc>
                <a:spcPct val="115000"/>
              </a:lnSpc>
              <a:spcAft>
                <a:spcPts val="450"/>
              </a:spcAft>
              <a:buFont typeface="Arial" panose="020B0604020202020204" pitchFamily="34" charset="0"/>
              <a:buChar char="•"/>
            </a:pPr>
            <a:endParaRPr lang="en-ZA" b="1" dirty="0">
              <a:latin typeface="Calibri" panose="020F0502020204030204" pitchFamily="34" charset="0"/>
              <a:ea typeface="Calibri" panose="020F0502020204030204" pitchFamily="34" charset="0"/>
              <a:cs typeface="Arial" panose="020B0604020202020204" pitchFamily="34" charset="0"/>
            </a:endParaRPr>
          </a:p>
          <a:p>
            <a:pPr marL="257175" indent="-257175" algn="just">
              <a:lnSpc>
                <a:spcPct val="115000"/>
              </a:lnSpc>
              <a:spcAft>
                <a:spcPts val="450"/>
              </a:spcAft>
              <a:buFont typeface="Arial" panose="020B0604020202020204" pitchFamily="34" charset="0"/>
              <a:buChar char="•"/>
            </a:pPr>
            <a:r>
              <a:rPr lang="en-US" dirty="0">
                <a:latin typeface="Calibri" panose="020F0502020204030204" pitchFamily="34" charset="0"/>
                <a:ea typeface="Calibri" panose="020F0502020204030204" pitchFamily="34" charset="0"/>
                <a:cs typeface="Arial" panose="020B0604020202020204" pitchFamily="34" charset="0"/>
              </a:rPr>
              <a:t>For </a:t>
            </a:r>
            <a:r>
              <a:rPr lang="en-US" dirty="0" err="1">
                <a:latin typeface="Calibri" panose="020F0502020204030204" pitchFamily="34" charset="0"/>
                <a:ea typeface="Calibri" panose="020F0502020204030204" pitchFamily="34" charset="0"/>
                <a:cs typeface="Arial" panose="020B0604020202020204" pitchFamily="34" charset="0"/>
              </a:rPr>
              <a:t>redlisting</a:t>
            </a:r>
            <a:r>
              <a:rPr lang="en-US" dirty="0">
                <a:latin typeface="Calibri" panose="020F0502020204030204" pitchFamily="34" charset="0"/>
                <a:ea typeface="Calibri" panose="020F0502020204030204" pitchFamily="34" charset="0"/>
                <a:cs typeface="Arial" panose="020B0604020202020204" pitchFamily="34" charset="0"/>
              </a:rPr>
              <a:t>, marine species have the highest levels of </a:t>
            </a:r>
            <a:r>
              <a:rPr lang="en-US" b="1" dirty="0">
                <a:latin typeface="Calibri" panose="020F0502020204030204" pitchFamily="34" charset="0"/>
                <a:ea typeface="Calibri" panose="020F0502020204030204" pitchFamily="34" charset="0"/>
                <a:cs typeface="Arial" panose="020B0604020202020204" pitchFamily="34" charset="0"/>
              </a:rPr>
              <a:t>Data Deficiency </a:t>
            </a:r>
            <a:r>
              <a:rPr lang="en-US" dirty="0">
                <a:latin typeface="Calibri" panose="020F0502020204030204" pitchFamily="34" charset="0"/>
                <a:ea typeface="Calibri" panose="020F0502020204030204" pitchFamily="34" charset="0"/>
                <a:cs typeface="Arial" panose="020B0604020202020204" pitchFamily="34" charset="0"/>
              </a:rPr>
              <a:t>across all realms</a:t>
            </a:r>
          </a:p>
          <a:p>
            <a:pPr marL="257175" indent="-257175" algn="just">
              <a:lnSpc>
                <a:spcPct val="115000"/>
              </a:lnSpc>
              <a:spcAft>
                <a:spcPts val="450"/>
              </a:spcAft>
              <a:buFont typeface="Arial" panose="020B0604020202020204" pitchFamily="34" charset="0"/>
              <a:buChar char="•"/>
            </a:pPr>
            <a:endParaRPr lang="en-US" dirty="0">
              <a:latin typeface="Calibri" panose="020F0502020204030204" pitchFamily="34" charset="0"/>
              <a:ea typeface="Calibri" panose="020F0502020204030204" pitchFamily="34" charset="0"/>
              <a:cs typeface="Arial" panose="020B0604020202020204" pitchFamily="34" charset="0"/>
            </a:endParaRPr>
          </a:p>
          <a:p>
            <a:pPr marL="257175" indent="-257175" algn="just">
              <a:lnSpc>
                <a:spcPct val="115000"/>
              </a:lnSpc>
              <a:spcAft>
                <a:spcPts val="450"/>
              </a:spcAft>
              <a:buFont typeface="Arial" panose="020B0604020202020204" pitchFamily="34" charset="0"/>
              <a:buChar char="•"/>
            </a:pPr>
            <a:r>
              <a:rPr lang="en-ZA" dirty="0">
                <a:solidFill>
                  <a:schemeClr val="tx1">
                    <a:lumMod val="75000"/>
                    <a:lumOff val="25000"/>
                  </a:schemeClr>
                </a:solidFill>
              </a:rPr>
              <a:t>Despite limited effort in assessing the threat status of marine species in South Africa, </a:t>
            </a:r>
            <a:r>
              <a:rPr lang="en-ZA" b="1" dirty="0">
                <a:solidFill>
                  <a:schemeClr val="tx1">
                    <a:lumMod val="75000"/>
                    <a:lumOff val="25000"/>
                  </a:schemeClr>
                </a:solidFill>
              </a:rPr>
              <a:t>18% of the 378 species assessed </a:t>
            </a:r>
            <a:r>
              <a:rPr lang="en-ZA" dirty="0">
                <a:solidFill>
                  <a:schemeClr val="tx1">
                    <a:lumMod val="75000"/>
                    <a:lumOff val="25000"/>
                  </a:schemeClr>
                </a:solidFill>
              </a:rPr>
              <a:t>using IUCN criteria </a:t>
            </a:r>
            <a:r>
              <a:rPr lang="en-ZA" b="1" dirty="0">
                <a:solidFill>
                  <a:schemeClr val="tx1">
                    <a:lumMod val="75000"/>
                    <a:lumOff val="25000"/>
                  </a:schemeClr>
                </a:solidFill>
              </a:rPr>
              <a:t>are threatened</a:t>
            </a:r>
          </a:p>
          <a:p>
            <a:pPr marL="257175" indent="-257175" algn="just">
              <a:lnSpc>
                <a:spcPct val="115000"/>
              </a:lnSpc>
              <a:spcAft>
                <a:spcPts val="450"/>
              </a:spcAft>
              <a:buFont typeface="Arial" panose="020B0604020202020204" pitchFamily="34" charset="0"/>
              <a:buChar char="•"/>
            </a:pPr>
            <a:endParaRPr lang="en-ZA" b="1" dirty="0">
              <a:solidFill>
                <a:schemeClr val="tx1">
                  <a:lumMod val="75000"/>
                  <a:lumOff val="25000"/>
                </a:schemeClr>
              </a:solidFill>
            </a:endParaRPr>
          </a:p>
          <a:p>
            <a:pPr marL="257175" indent="-257175" algn="just">
              <a:lnSpc>
                <a:spcPct val="115000"/>
              </a:lnSpc>
              <a:spcAft>
                <a:spcPts val="450"/>
              </a:spcAft>
              <a:buFont typeface="Arial" panose="020B0604020202020204" pitchFamily="34" charset="0"/>
              <a:buChar char="•"/>
            </a:pPr>
            <a:r>
              <a:rPr lang="en-ZA" dirty="0">
                <a:solidFill>
                  <a:schemeClr val="tx1">
                    <a:lumMod val="75000"/>
                    <a:lumOff val="25000"/>
                  </a:schemeClr>
                </a:solidFill>
              </a:rPr>
              <a:t>Marine species are </a:t>
            </a:r>
            <a:r>
              <a:rPr lang="en-ZA" b="1" dirty="0">
                <a:solidFill>
                  <a:schemeClr val="tx1">
                    <a:lumMod val="75000"/>
                    <a:lumOff val="25000"/>
                  </a:schemeClr>
                </a:solidFill>
              </a:rPr>
              <a:t>threatened by fishing </a:t>
            </a:r>
            <a:r>
              <a:rPr lang="en-ZA" dirty="0">
                <a:solidFill>
                  <a:schemeClr val="tx1">
                    <a:lumMod val="75000"/>
                    <a:lumOff val="25000"/>
                  </a:schemeClr>
                </a:solidFill>
              </a:rPr>
              <a:t>(especially </a:t>
            </a:r>
            <a:r>
              <a:rPr lang="en-ZA" b="1" dirty="0">
                <a:solidFill>
                  <a:schemeClr val="tx1">
                    <a:lumMod val="75000"/>
                    <a:lumOff val="25000"/>
                  </a:schemeClr>
                </a:solidFill>
              </a:rPr>
              <a:t>poaching</a:t>
            </a:r>
            <a:r>
              <a:rPr lang="en-ZA" dirty="0">
                <a:solidFill>
                  <a:schemeClr val="tx1">
                    <a:lumMod val="75000"/>
                    <a:lumOff val="25000"/>
                  </a:schemeClr>
                </a:solidFill>
              </a:rPr>
              <a:t>), alien species</a:t>
            </a:r>
            <a:r>
              <a:rPr lang="en-ZA" b="1" dirty="0">
                <a:solidFill>
                  <a:schemeClr val="tx1">
                    <a:lumMod val="75000"/>
                    <a:lumOff val="25000"/>
                  </a:schemeClr>
                </a:solidFill>
              </a:rPr>
              <a:t>, pollution and  climate change</a:t>
            </a:r>
            <a:br>
              <a:rPr lang="en-ZA" dirty="0"/>
            </a:br>
            <a:endParaRPr lang="en-ZA" dirty="0">
              <a:latin typeface="Calibri" panose="020F0502020204030204" pitchFamily="34" charset="0"/>
              <a:ea typeface="Calibri" panose="020F0502020204030204" pitchFamily="34" charset="0"/>
              <a:cs typeface="Arial" panose="020B0604020202020204" pitchFamily="34" charset="0"/>
            </a:endParaRPr>
          </a:p>
        </p:txBody>
      </p:sp>
      <p:grpSp>
        <p:nvGrpSpPr>
          <p:cNvPr id="7" name="Group 6"/>
          <p:cNvGrpSpPr/>
          <p:nvPr/>
        </p:nvGrpSpPr>
        <p:grpSpPr>
          <a:xfrm>
            <a:off x="5004492" y="1544103"/>
            <a:ext cx="3955143" cy="4365887"/>
            <a:chOff x="95507" y="711339"/>
            <a:chExt cx="5549552" cy="604578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507" y="711339"/>
              <a:ext cx="5444287" cy="6045780"/>
            </a:xfrm>
            <a:prstGeom prst="rect">
              <a:avLst/>
            </a:prstGeom>
          </p:spPr>
        </p:pic>
        <p:sp>
          <p:nvSpPr>
            <p:cNvPr id="9" name="TextBox 8"/>
            <p:cNvSpPr txBox="1"/>
            <p:nvPr/>
          </p:nvSpPr>
          <p:spPr>
            <a:xfrm>
              <a:off x="1080828" y="734325"/>
              <a:ext cx="1406991" cy="271704"/>
            </a:xfrm>
            <a:prstGeom prst="rect">
              <a:avLst/>
            </a:prstGeom>
            <a:noFill/>
          </p:spPr>
          <p:txBody>
            <a:bodyPr wrap="square" rtlCol="0">
              <a:spAutoFit/>
            </a:bodyPr>
            <a:lstStyle/>
            <a:p>
              <a:r>
                <a:rPr lang="en-ZA" sz="675" dirty="0">
                  <a:solidFill>
                    <a:prstClr val="black"/>
                  </a:solidFill>
                </a:rPr>
                <a:t>Regional 2016</a:t>
              </a:r>
            </a:p>
          </p:txBody>
        </p:sp>
        <p:sp>
          <p:nvSpPr>
            <p:cNvPr id="10" name="TextBox 9"/>
            <p:cNvSpPr txBox="1"/>
            <p:nvPr/>
          </p:nvSpPr>
          <p:spPr>
            <a:xfrm>
              <a:off x="3738470" y="786597"/>
              <a:ext cx="1734080" cy="271704"/>
            </a:xfrm>
            <a:prstGeom prst="rect">
              <a:avLst/>
            </a:prstGeom>
            <a:noFill/>
          </p:spPr>
          <p:txBody>
            <a:bodyPr wrap="square" rtlCol="0">
              <a:spAutoFit/>
            </a:bodyPr>
            <a:lstStyle/>
            <a:p>
              <a:r>
                <a:rPr lang="en-ZA" sz="675" dirty="0">
                  <a:solidFill>
                    <a:prstClr val="black"/>
                  </a:solidFill>
                </a:rPr>
                <a:t>Global 2009, 2014</a:t>
              </a:r>
            </a:p>
          </p:txBody>
        </p:sp>
        <p:sp>
          <p:nvSpPr>
            <p:cNvPr id="11" name="TextBox 10"/>
            <p:cNvSpPr txBox="1"/>
            <p:nvPr/>
          </p:nvSpPr>
          <p:spPr>
            <a:xfrm>
              <a:off x="1300861" y="2506365"/>
              <a:ext cx="1687008" cy="271704"/>
            </a:xfrm>
            <a:prstGeom prst="rect">
              <a:avLst/>
            </a:prstGeom>
            <a:noFill/>
          </p:spPr>
          <p:txBody>
            <a:bodyPr wrap="square" rtlCol="0">
              <a:spAutoFit/>
            </a:bodyPr>
            <a:lstStyle/>
            <a:p>
              <a:r>
                <a:rPr lang="en-ZA" sz="675" dirty="0">
                  <a:solidFill>
                    <a:prstClr val="black"/>
                  </a:solidFill>
                </a:rPr>
                <a:t>National 2015, 2018</a:t>
              </a:r>
            </a:p>
          </p:txBody>
        </p:sp>
        <p:sp>
          <p:nvSpPr>
            <p:cNvPr id="12" name="TextBox 11"/>
            <p:cNvSpPr txBox="1"/>
            <p:nvPr/>
          </p:nvSpPr>
          <p:spPr>
            <a:xfrm>
              <a:off x="3775748" y="2506365"/>
              <a:ext cx="1722630" cy="271704"/>
            </a:xfrm>
            <a:prstGeom prst="rect">
              <a:avLst/>
            </a:prstGeom>
            <a:noFill/>
          </p:spPr>
          <p:txBody>
            <a:bodyPr wrap="square" rtlCol="0">
              <a:spAutoFit/>
            </a:bodyPr>
            <a:lstStyle/>
            <a:p>
              <a:r>
                <a:rPr lang="en-ZA" sz="675" dirty="0">
                  <a:solidFill>
                    <a:prstClr val="black"/>
                  </a:solidFill>
                </a:rPr>
                <a:t>National 2015, 2018</a:t>
              </a:r>
            </a:p>
          </p:txBody>
        </p:sp>
        <p:sp>
          <p:nvSpPr>
            <p:cNvPr id="13" name="TextBox 12"/>
            <p:cNvSpPr txBox="1"/>
            <p:nvPr/>
          </p:nvSpPr>
          <p:spPr>
            <a:xfrm>
              <a:off x="1080828" y="4294033"/>
              <a:ext cx="1406991" cy="271704"/>
            </a:xfrm>
            <a:prstGeom prst="rect">
              <a:avLst/>
            </a:prstGeom>
            <a:noFill/>
          </p:spPr>
          <p:txBody>
            <a:bodyPr wrap="square" rtlCol="0">
              <a:spAutoFit/>
            </a:bodyPr>
            <a:lstStyle/>
            <a:p>
              <a:r>
                <a:rPr lang="en-ZA" sz="675" dirty="0">
                  <a:solidFill>
                    <a:prstClr val="black"/>
                  </a:solidFill>
                </a:rPr>
                <a:t>Regional 2015</a:t>
              </a:r>
            </a:p>
          </p:txBody>
        </p:sp>
        <p:sp>
          <p:nvSpPr>
            <p:cNvPr id="14" name="TextBox 13"/>
            <p:cNvSpPr txBox="1"/>
            <p:nvPr/>
          </p:nvSpPr>
          <p:spPr>
            <a:xfrm>
              <a:off x="4591584" y="4256869"/>
              <a:ext cx="1053475" cy="271704"/>
            </a:xfrm>
            <a:prstGeom prst="rect">
              <a:avLst/>
            </a:prstGeom>
            <a:noFill/>
          </p:spPr>
          <p:txBody>
            <a:bodyPr wrap="square" rtlCol="0">
              <a:spAutoFit/>
            </a:bodyPr>
            <a:lstStyle/>
            <a:p>
              <a:r>
                <a:rPr lang="en-ZA" sz="675" dirty="0">
                  <a:solidFill>
                    <a:prstClr val="black"/>
                  </a:solidFill>
                </a:rPr>
                <a:t>Global 2008</a:t>
              </a:r>
            </a:p>
          </p:txBody>
        </p:sp>
        <p:sp>
          <p:nvSpPr>
            <p:cNvPr id="15" name="TextBox 14"/>
            <p:cNvSpPr txBox="1"/>
            <p:nvPr/>
          </p:nvSpPr>
          <p:spPr>
            <a:xfrm>
              <a:off x="2817650" y="4194023"/>
              <a:ext cx="1599399" cy="415547"/>
            </a:xfrm>
            <a:prstGeom prst="rect">
              <a:avLst/>
            </a:prstGeom>
            <a:noFill/>
          </p:spPr>
          <p:txBody>
            <a:bodyPr wrap="square" rtlCol="0">
              <a:spAutoFit/>
            </a:bodyPr>
            <a:lstStyle/>
            <a:p>
              <a:r>
                <a:rPr lang="en-ZA" sz="675" dirty="0">
                  <a:solidFill>
                    <a:prstClr val="black"/>
                  </a:solidFill>
                </a:rPr>
                <a:t>Global and Regional 2008-2015</a:t>
              </a:r>
            </a:p>
          </p:txBody>
        </p:sp>
        <p:sp>
          <p:nvSpPr>
            <p:cNvPr id="16" name="TextBox 15"/>
            <p:cNvSpPr txBox="1"/>
            <p:nvPr/>
          </p:nvSpPr>
          <p:spPr>
            <a:xfrm>
              <a:off x="95507" y="6425569"/>
              <a:ext cx="3108434" cy="295768"/>
            </a:xfrm>
            <a:prstGeom prst="rect">
              <a:avLst/>
            </a:prstGeom>
            <a:noFill/>
          </p:spPr>
          <p:txBody>
            <a:bodyPr wrap="square" rtlCol="0">
              <a:spAutoFit/>
            </a:bodyPr>
            <a:lstStyle/>
            <a:p>
              <a:r>
                <a:rPr lang="en-ZA" sz="788" dirty="0">
                  <a:solidFill>
                    <a:prstClr val="black"/>
                  </a:solidFill>
                </a:rPr>
                <a:t>*Endemic= SA endemic</a:t>
              </a:r>
            </a:p>
          </p:txBody>
        </p:sp>
      </p:grpSp>
    </p:spTree>
    <p:extLst>
      <p:ext uri="{BB962C8B-B14F-4D97-AF65-F5344CB8AC3E}">
        <p14:creationId xmlns:p14="http://schemas.microsoft.com/office/powerpoint/2010/main" val="7062888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224324" y="3844759"/>
            <a:ext cx="2654398" cy="1626853"/>
          </a:xfrm>
          <a:prstGeom prst="rect">
            <a:avLst/>
          </a:prstGeom>
          <a:noFill/>
          <a:ln>
            <a:noFill/>
          </a:ln>
        </p:spPr>
      </p:pic>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a:off x="3067381" y="2975740"/>
            <a:ext cx="2852621" cy="2406650"/>
          </a:xfrm>
          <a:prstGeom prst="rect">
            <a:avLst/>
          </a:prstGeom>
          <a:ln w="3175">
            <a:noFill/>
          </a:ln>
        </p:spPr>
      </p:pic>
      <p:pic>
        <p:nvPicPr>
          <p:cNvPr id="8" name="Picture 7"/>
          <p:cNvPicPr/>
          <p:nvPr/>
        </p:nvPicPr>
        <p:blipFill>
          <a:blip r:embed="rId4" cstate="print">
            <a:extLst>
              <a:ext uri="{28A0092B-C50C-407E-A947-70E740481C1C}">
                <a14:useLocalDpi xmlns:a14="http://schemas.microsoft.com/office/drawing/2010/main" val="0"/>
              </a:ext>
            </a:extLst>
          </a:blip>
          <a:stretch>
            <a:fillRect/>
          </a:stretch>
        </p:blipFill>
        <p:spPr>
          <a:xfrm>
            <a:off x="6213915" y="3115762"/>
            <a:ext cx="2749550" cy="2355850"/>
          </a:xfrm>
          <a:prstGeom prst="rect">
            <a:avLst/>
          </a:prstGeom>
          <a:ln w="3175">
            <a:noFill/>
          </a:ln>
        </p:spPr>
      </p:pic>
      <p:sp>
        <p:nvSpPr>
          <p:cNvPr id="9" name="Rectangle 8"/>
          <p:cNvSpPr/>
          <p:nvPr/>
        </p:nvSpPr>
        <p:spPr>
          <a:xfrm>
            <a:off x="447743" y="1329840"/>
            <a:ext cx="8327866" cy="1323439"/>
          </a:xfrm>
          <a:prstGeom prst="rect">
            <a:avLst/>
          </a:prstGeom>
        </p:spPr>
        <p:txBody>
          <a:bodyPr wrap="square">
            <a:spAutoFit/>
          </a:bodyPr>
          <a:lstStyle/>
          <a:p>
            <a:r>
              <a:rPr lang="en-ZA" sz="2000" b="1" dirty="0">
                <a:solidFill>
                  <a:srgbClr val="008000"/>
                </a:solidFill>
              </a:rPr>
              <a:t>The first assessment of marine ecosystems using IUCN Red List Criteria found that half of South Africa’s 150 marine ecosystem types are threatened </a:t>
            </a:r>
          </a:p>
          <a:p>
            <a:endParaRPr lang="en-ZA" sz="2000" b="1" dirty="0">
              <a:solidFill>
                <a:srgbClr val="00B050"/>
              </a:solidFill>
              <a:latin typeface="Calibri" panose="020F0502020204030204" pitchFamily="34" charset="0"/>
              <a:cs typeface="Arial" panose="020B0604020202020204" pitchFamily="34" charset="0"/>
            </a:endParaRPr>
          </a:p>
          <a:p>
            <a:endParaRPr lang="en-ZA" sz="2000" dirty="0">
              <a:solidFill>
                <a:srgbClr val="00B050"/>
              </a:solidFill>
            </a:endParaRPr>
          </a:p>
        </p:txBody>
      </p:sp>
      <p:sp>
        <p:nvSpPr>
          <p:cNvPr id="10" name="TextBox 9"/>
          <p:cNvSpPr txBox="1"/>
          <p:nvPr/>
        </p:nvSpPr>
        <p:spPr>
          <a:xfrm flipH="1">
            <a:off x="447743" y="402662"/>
            <a:ext cx="7242425" cy="658642"/>
          </a:xfrm>
          <a:prstGeom prst="rect">
            <a:avLst/>
          </a:prstGeom>
          <a:noFill/>
        </p:spPr>
        <p:txBody>
          <a:bodyPr wrap="square" rtlCol="0">
            <a:spAutoFit/>
          </a:bodyPr>
          <a:lstStyle/>
          <a:p>
            <a:pPr algn="just">
              <a:lnSpc>
                <a:spcPct val="115000"/>
              </a:lnSpc>
              <a:spcAft>
                <a:spcPts val="450"/>
              </a:spcAft>
            </a:pPr>
            <a:r>
              <a:rPr lang="en-US" sz="3200" b="1" dirty="0">
                <a:solidFill>
                  <a:srgbClr val="008000"/>
                </a:solidFill>
              </a:rPr>
              <a:t>NBA Ecosystem Threat Status</a:t>
            </a:r>
            <a:endParaRPr lang="en-ZA" sz="3200" b="1" dirty="0">
              <a:solidFill>
                <a:srgbClr val="008000"/>
              </a:solidFill>
            </a:endParaRPr>
          </a:p>
        </p:txBody>
      </p:sp>
      <p:sp>
        <p:nvSpPr>
          <p:cNvPr id="11" name="TextBox 10"/>
          <p:cNvSpPr txBox="1"/>
          <p:nvPr/>
        </p:nvSpPr>
        <p:spPr>
          <a:xfrm flipH="1">
            <a:off x="3860526" y="3255736"/>
            <a:ext cx="1531532" cy="646331"/>
          </a:xfrm>
          <a:prstGeom prst="rect">
            <a:avLst/>
          </a:prstGeom>
          <a:noFill/>
        </p:spPr>
        <p:txBody>
          <a:bodyPr wrap="square" rtlCol="0">
            <a:spAutoFit/>
          </a:bodyPr>
          <a:lstStyle/>
          <a:p>
            <a:r>
              <a:rPr lang="en-US" b="1" dirty="0"/>
              <a:t>Ecosystem Condition</a:t>
            </a:r>
            <a:endParaRPr lang="en-ZA" b="1" dirty="0"/>
          </a:p>
        </p:txBody>
      </p:sp>
      <p:sp>
        <p:nvSpPr>
          <p:cNvPr id="12" name="TextBox 11"/>
          <p:cNvSpPr txBox="1"/>
          <p:nvPr/>
        </p:nvSpPr>
        <p:spPr>
          <a:xfrm flipH="1">
            <a:off x="923197" y="3255735"/>
            <a:ext cx="1531532" cy="923330"/>
          </a:xfrm>
          <a:prstGeom prst="rect">
            <a:avLst/>
          </a:prstGeom>
          <a:noFill/>
        </p:spPr>
        <p:txBody>
          <a:bodyPr wrap="square" rtlCol="0">
            <a:spAutoFit/>
          </a:bodyPr>
          <a:lstStyle/>
          <a:p>
            <a:r>
              <a:rPr lang="en-US" b="1" dirty="0"/>
              <a:t>Map of 27 cumulative pressures</a:t>
            </a:r>
            <a:endParaRPr lang="en-ZA" b="1" dirty="0"/>
          </a:p>
        </p:txBody>
      </p:sp>
    </p:spTree>
    <p:extLst>
      <p:ext uri="{BB962C8B-B14F-4D97-AF65-F5344CB8AC3E}">
        <p14:creationId xmlns:p14="http://schemas.microsoft.com/office/powerpoint/2010/main" val="1242061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l="1000" t="1849" r="49315" b="1637"/>
          <a:stretch/>
        </p:blipFill>
        <p:spPr>
          <a:xfrm>
            <a:off x="238578" y="3859893"/>
            <a:ext cx="2810816" cy="2126467"/>
          </a:xfrm>
          <a:prstGeom prst="rect">
            <a:avLst/>
          </a:prstGeom>
        </p:spPr>
      </p:pic>
      <p:sp>
        <p:nvSpPr>
          <p:cNvPr id="6" name="TextBox 5"/>
          <p:cNvSpPr txBox="1"/>
          <p:nvPr/>
        </p:nvSpPr>
        <p:spPr>
          <a:xfrm flipH="1">
            <a:off x="517815" y="622183"/>
            <a:ext cx="6382044" cy="584775"/>
          </a:xfrm>
          <a:prstGeom prst="rect">
            <a:avLst/>
          </a:prstGeom>
          <a:noFill/>
        </p:spPr>
        <p:txBody>
          <a:bodyPr wrap="square" rtlCol="0">
            <a:spAutoFit/>
          </a:bodyPr>
          <a:lstStyle/>
          <a:p>
            <a:r>
              <a:rPr lang="en-US" sz="3200" b="1" dirty="0">
                <a:solidFill>
                  <a:srgbClr val="008000"/>
                </a:solidFill>
              </a:rPr>
              <a:t>NBA Ecosystem Protection Level</a:t>
            </a:r>
            <a:endParaRPr lang="en-ZA" sz="3200" b="1" dirty="0">
              <a:solidFill>
                <a:srgbClr val="008000"/>
              </a:solidFill>
            </a:endParaRPr>
          </a:p>
        </p:txBody>
      </p:sp>
      <p:sp>
        <p:nvSpPr>
          <p:cNvPr id="2" name="TextBox 1"/>
          <p:cNvSpPr txBox="1"/>
          <p:nvPr/>
        </p:nvSpPr>
        <p:spPr>
          <a:xfrm>
            <a:off x="390072" y="1535413"/>
            <a:ext cx="8269514" cy="923330"/>
          </a:xfrm>
          <a:prstGeom prst="rect">
            <a:avLst/>
          </a:prstGeom>
          <a:noFill/>
        </p:spPr>
        <p:txBody>
          <a:bodyPr wrap="square" rtlCol="0">
            <a:spAutoFit/>
          </a:bodyPr>
          <a:lstStyle/>
          <a:p>
            <a:r>
              <a:rPr lang="en-US" dirty="0"/>
              <a:t>2018 – </a:t>
            </a:r>
            <a:r>
              <a:rPr lang="en-US" b="1" dirty="0"/>
              <a:t>25 MPAs </a:t>
            </a:r>
            <a:r>
              <a:rPr lang="en-US" dirty="0"/>
              <a:t>including Walker Bay &amp; Prince Edward Island</a:t>
            </a:r>
          </a:p>
          <a:p>
            <a:r>
              <a:rPr lang="en-US" dirty="0"/>
              <a:t>2019 20 new MPAs proclaimed incl. expansions of existing MPAs, NOW South Africa has </a:t>
            </a:r>
            <a:r>
              <a:rPr lang="en-US" b="1" dirty="0"/>
              <a:t>42 MPAs</a:t>
            </a:r>
            <a:endParaRPr lang="en-ZA" b="1" dirty="0"/>
          </a:p>
        </p:txBody>
      </p:sp>
      <p:sp>
        <p:nvSpPr>
          <p:cNvPr id="3" name="Rectangle 2"/>
          <p:cNvSpPr/>
          <p:nvPr/>
        </p:nvSpPr>
        <p:spPr>
          <a:xfrm>
            <a:off x="891830" y="2868616"/>
            <a:ext cx="1256947" cy="507831"/>
          </a:xfrm>
          <a:prstGeom prst="rect">
            <a:avLst/>
          </a:prstGeom>
        </p:spPr>
        <p:txBody>
          <a:bodyPr wrap="none">
            <a:spAutoFit/>
          </a:bodyPr>
          <a:lstStyle/>
          <a:p>
            <a:r>
              <a:rPr lang="en-ZA" sz="1350" dirty="0">
                <a:latin typeface="Calibri" panose="020F0502020204030204" pitchFamily="34" charset="0"/>
                <a:ea typeface="Calibri" panose="020F0502020204030204" pitchFamily="34" charset="0"/>
                <a:cs typeface="Arial" panose="020B0604020202020204" pitchFamily="34" charset="0"/>
              </a:rPr>
              <a:t>5.4% protected</a:t>
            </a:r>
          </a:p>
          <a:p>
            <a:r>
              <a:rPr lang="en-ZA" sz="1350" dirty="0">
                <a:latin typeface="Calibri" panose="020F0502020204030204" pitchFamily="34" charset="0"/>
                <a:ea typeface="Calibri" panose="020F0502020204030204" pitchFamily="34" charset="0"/>
                <a:cs typeface="Arial" panose="020B0604020202020204" pitchFamily="34" charset="0"/>
              </a:rPr>
              <a:t>(57 900 km</a:t>
            </a:r>
            <a:r>
              <a:rPr lang="en-ZA" sz="1350" baseline="30000" dirty="0">
                <a:latin typeface="Calibri" panose="020F0502020204030204" pitchFamily="34" charset="0"/>
                <a:ea typeface="Calibri" panose="020F0502020204030204" pitchFamily="34" charset="0"/>
                <a:cs typeface="Arial" panose="020B0604020202020204" pitchFamily="34" charset="0"/>
              </a:rPr>
              <a:t>2</a:t>
            </a:r>
            <a:r>
              <a:rPr lang="en-ZA" sz="1350" dirty="0">
                <a:latin typeface="Calibri" panose="020F0502020204030204" pitchFamily="34" charset="0"/>
                <a:ea typeface="Calibri" panose="020F0502020204030204" pitchFamily="34" charset="0"/>
                <a:cs typeface="Arial" panose="020B0604020202020204" pitchFamily="34" charset="0"/>
              </a:rPr>
              <a:t>) </a:t>
            </a:r>
            <a:endParaRPr lang="en-ZA" sz="1350" dirty="0"/>
          </a:p>
        </p:txBody>
      </p:sp>
      <p:sp>
        <p:nvSpPr>
          <p:cNvPr id="4" name="Rectangle 3"/>
          <p:cNvSpPr/>
          <p:nvPr/>
        </p:nvSpPr>
        <p:spPr>
          <a:xfrm>
            <a:off x="3080657" y="5432879"/>
            <a:ext cx="1444172" cy="431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a:p>
        </p:txBody>
      </p:sp>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l="1149" t="1868" r="1210" b="2263"/>
          <a:stretch/>
        </p:blipFill>
        <p:spPr>
          <a:xfrm>
            <a:off x="3514176" y="3841749"/>
            <a:ext cx="5353530" cy="2057751"/>
          </a:xfrm>
          <a:prstGeom prst="rect">
            <a:avLst/>
          </a:prstGeom>
        </p:spPr>
      </p:pic>
      <p:sp>
        <p:nvSpPr>
          <p:cNvPr id="8" name="Rectangle 7"/>
          <p:cNvSpPr/>
          <p:nvPr/>
        </p:nvSpPr>
        <p:spPr>
          <a:xfrm>
            <a:off x="2637971" y="2640174"/>
            <a:ext cx="4572000" cy="873188"/>
          </a:xfrm>
          <a:prstGeom prst="rect">
            <a:avLst/>
          </a:prstGeom>
        </p:spPr>
        <p:txBody>
          <a:bodyPr>
            <a:spAutoFit/>
          </a:bodyPr>
          <a:lstStyle/>
          <a:p>
            <a:pPr marL="257175" indent="-257175" algn="just">
              <a:lnSpc>
                <a:spcPct val="115000"/>
              </a:lnSpc>
              <a:spcAft>
                <a:spcPts val="450"/>
              </a:spcAft>
              <a:buFont typeface="+mj-lt"/>
              <a:buAutoNum type="arabicPeriod"/>
            </a:pPr>
            <a:r>
              <a:rPr lang="en-ZA" sz="1350" b="1" dirty="0">
                <a:latin typeface="Calibri" panose="020F0502020204030204" pitchFamily="34" charset="0"/>
                <a:ea typeface="Calibri" panose="020F0502020204030204" pitchFamily="34" charset="0"/>
                <a:cs typeface="Arial" panose="020B0604020202020204" pitchFamily="34" charset="0"/>
              </a:rPr>
              <a:t>First protection for 51 ecosystem types </a:t>
            </a:r>
          </a:p>
          <a:p>
            <a:pPr marL="257175" indent="-257175" algn="just">
              <a:lnSpc>
                <a:spcPct val="115000"/>
              </a:lnSpc>
              <a:spcAft>
                <a:spcPts val="450"/>
              </a:spcAft>
              <a:buFont typeface="+mj-lt"/>
              <a:buAutoNum type="arabicPeriod"/>
            </a:pPr>
            <a:r>
              <a:rPr lang="en-ZA" sz="1350" b="1" dirty="0"/>
              <a:t>87%</a:t>
            </a:r>
            <a:r>
              <a:rPr lang="en-ZA" sz="1350" dirty="0"/>
              <a:t> of the 150 marine ecosystem </a:t>
            </a:r>
            <a:r>
              <a:rPr lang="en-ZA" sz="1350" b="1" dirty="0"/>
              <a:t>types</a:t>
            </a:r>
            <a:r>
              <a:rPr lang="en-ZA" sz="1350" dirty="0"/>
              <a:t> now have some representation </a:t>
            </a:r>
          </a:p>
        </p:txBody>
      </p:sp>
    </p:spTree>
    <p:extLst>
      <p:ext uri="{BB962C8B-B14F-4D97-AF65-F5344CB8AC3E}">
        <p14:creationId xmlns:p14="http://schemas.microsoft.com/office/powerpoint/2010/main" val="37212025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2363" y="0"/>
            <a:ext cx="9222941" cy="5143500"/>
          </a:xfrm>
          <a:prstGeom prst="rect">
            <a:avLst/>
          </a:prstGeom>
        </p:spPr>
      </p:pic>
      <p:sp>
        <p:nvSpPr>
          <p:cNvPr id="3" name="TextBox 2"/>
          <p:cNvSpPr txBox="1"/>
          <p:nvPr/>
        </p:nvSpPr>
        <p:spPr>
          <a:xfrm>
            <a:off x="3526046" y="908944"/>
            <a:ext cx="2437334" cy="415498"/>
          </a:xfrm>
          <a:prstGeom prst="rect">
            <a:avLst/>
          </a:prstGeom>
          <a:solidFill>
            <a:schemeClr val="bg1"/>
          </a:solidFill>
        </p:spPr>
        <p:txBody>
          <a:bodyPr wrap="none" rtlCol="0">
            <a:spAutoFit/>
          </a:bodyPr>
          <a:lstStyle/>
          <a:p>
            <a:r>
              <a:rPr lang="en-ZA" sz="2100" dirty="0"/>
              <a:t>1. Orange Shelf Edge</a:t>
            </a:r>
          </a:p>
        </p:txBody>
      </p:sp>
      <p:sp>
        <p:nvSpPr>
          <p:cNvPr id="5" name="Oval 4"/>
          <p:cNvSpPr/>
          <p:nvPr/>
        </p:nvSpPr>
        <p:spPr>
          <a:xfrm>
            <a:off x="2003822" y="2051173"/>
            <a:ext cx="519405" cy="32733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6" name="Straight Connector 5"/>
          <p:cNvCxnSpPr/>
          <p:nvPr/>
        </p:nvCxnSpPr>
        <p:spPr>
          <a:xfrm flipH="1">
            <a:off x="2307246" y="1324442"/>
            <a:ext cx="1171035" cy="74040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987725" y="2905937"/>
            <a:ext cx="4572000" cy="323165"/>
          </a:xfrm>
          <a:prstGeom prst="rect">
            <a:avLst/>
          </a:prstGeom>
        </p:spPr>
        <p:txBody>
          <a:bodyPr>
            <a:spAutoFit/>
          </a:bodyPr>
          <a:lstStyle/>
          <a:p>
            <a:pPr marL="70247" indent="-70247"/>
            <a:r>
              <a:rPr lang="en-US" sz="1500" dirty="0">
                <a:solidFill>
                  <a:schemeClr val="bg1"/>
                </a:solidFill>
              </a:rPr>
              <a:t>1900 km</a:t>
            </a:r>
            <a:r>
              <a:rPr lang="en-US" sz="1500" baseline="30000" dirty="0">
                <a:solidFill>
                  <a:schemeClr val="bg1"/>
                </a:solidFill>
              </a:rPr>
              <a:t>2</a:t>
            </a:r>
            <a:endParaRPr lang="en-US" sz="1500" dirty="0">
              <a:solidFill>
                <a:schemeClr val="bg1"/>
              </a:solidFill>
            </a:endParaRPr>
          </a:p>
        </p:txBody>
      </p:sp>
      <p:sp>
        <p:nvSpPr>
          <p:cNvPr id="8" name="Rectangle 7"/>
          <p:cNvSpPr/>
          <p:nvPr/>
        </p:nvSpPr>
        <p:spPr>
          <a:xfrm>
            <a:off x="198364" y="3293747"/>
            <a:ext cx="2650085" cy="461665"/>
          </a:xfrm>
          <a:prstGeom prst="rect">
            <a:avLst/>
          </a:prstGeom>
          <a:noFill/>
        </p:spPr>
        <p:txBody>
          <a:bodyPr wrap="none">
            <a:spAutoFit/>
          </a:bodyPr>
          <a:lstStyle/>
          <a:p>
            <a:pPr algn="ctr"/>
            <a:r>
              <a:rPr lang="en-ZA" sz="2400" b="1" cap="all" dirty="0">
                <a:solidFill>
                  <a:schemeClr val="accent2"/>
                </a:solidFill>
                <a:effectLst>
                  <a:outerShdw blurRad="38100" dist="38100" dir="2700000" algn="tl">
                    <a:srgbClr val="000000">
                      <a:alpha val="43137"/>
                    </a:srgbClr>
                  </a:outerShdw>
                </a:effectLst>
              </a:rPr>
              <a:t>"ORANGE REFUGE"</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8593" t="50741" r="54296" b="17593"/>
          <a:stretch/>
        </p:blipFill>
        <p:spPr>
          <a:xfrm>
            <a:off x="0" y="4381574"/>
            <a:ext cx="2716886" cy="2538729"/>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4399" r="13170"/>
          <a:stretch/>
        </p:blipFill>
        <p:spPr>
          <a:xfrm>
            <a:off x="2657681" y="4380712"/>
            <a:ext cx="3289208" cy="255440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6889" y="4407625"/>
            <a:ext cx="3801341" cy="2527487"/>
          </a:xfrm>
          <a:prstGeom prst="rect">
            <a:avLst/>
          </a:prstGeom>
        </p:spPr>
      </p:pic>
    </p:spTree>
    <p:extLst>
      <p:ext uri="{BB962C8B-B14F-4D97-AF65-F5344CB8AC3E}">
        <p14:creationId xmlns:p14="http://schemas.microsoft.com/office/powerpoint/2010/main" val="22690174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8127" y="1"/>
            <a:ext cx="9532127" cy="6858000"/>
          </a:xfrm>
          <a:prstGeom prst="rect">
            <a:avLst/>
          </a:prstGeom>
        </p:spPr>
      </p:pic>
      <p:sp>
        <p:nvSpPr>
          <p:cNvPr id="2" name="TextBox 1"/>
          <p:cNvSpPr txBox="1"/>
          <p:nvPr/>
        </p:nvSpPr>
        <p:spPr>
          <a:xfrm flipH="1">
            <a:off x="78941" y="6112757"/>
            <a:ext cx="3295787" cy="369332"/>
          </a:xfrm>
          <a:prstGeom prst="rect">
            <a:avLst/>
          </a:prstGeom>
          <a:noFill/>
        </p:spPr>
        <p:txBody>
          <a:bodyPr wrap="square" rtlCol="0">
            <a:spAutoFit/>
          </a:bodyPr>
          <a:lstStyle/>
          <a:p>
            <a:r>
              <a:rPr lang="en-ZA" dirty="0">
                <a:solidFill>
                  <a:schemeClr val="bg1"/>
                </a:solidFill>
              </a:rPr>
              <a:t>Steve Benjamin</a:t>
            </a:r>
          </a:p>
        </p:txBody>
      </p:sp>
    </p:spTree>
    <p:extLst>
      <p:ext uri="{BB962C8B-B14F-4D97-AF65-F5344CB8AC3E}">
        <p14:creationId xmlns:p14="http://schemas.microsoft.com/office/powerpoint/2010/main" val="24440585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857250"/>
            <a:ext cx="9144000" cy="5143500"/>
          </a:xfrm>
          <a:prstGeom prst="rect">
            <a:avLst/>
          </a:prstGeom>
        </p:spPr>
      </p:pic>
      <p:sp>
        <p:nvSpPr>
          <p:cNvPr id="3" name="TextBox 2"/>
          <p:cNvSpPr txBox="1"/>
          <p:nvPr/>
        </p:nvSpPr>
        <p:spPr>
          <a:xfrm>
            <a:off x="3256664" y="1759363"/>
            <a:ext cx="3057953" cy="415498"/>
          </a:xfrm>
          <a:prstGeom prst="rect">
            <a:avLst/>
          </a:prstGeom>
          <a:solidFill>
            <a:schemeClr val="bg1"/>
          </a:solidFill>
        </p:spPr>
        <p:txBody>
          <a:bodyPr wrap="none" rtlCol="0">
            <a:spAutoFit/>
          </a:bodyPr>
          <a:lstStyle/>
          <a:p>
            <a:r>
              <a:rPr lang="en-ZA" sz="2100" dirty="0"/>
              <a:t>10. Agulhas Bank Complex</a:t>
            </a:r>
          </a:p>
        </p:txBody>
      </p:sp>
      <p:sp>
        <p:nvSpPr>
          <p:cNvPr id="5" name="Oval 4"/>
          <p:cNvSpPr/>
          <p:nvPr/>
        </p:nvSpPr>
        <p:spPr>
          <a:xfrm rot="1811003">
            <a:off x="3519358" y="3916736"/>
            <a:ext cx="421020" cy="436391"/>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6" name="Straight Connector 5"/>
          <p:cNvCxnSpPr>
            <a:endCxn id="5" idx="0"/>
          </p:cNvCxnSpPr>
          <p:nvPr/>
        </p:nvCxnSpPr>
        <p:spPr>
          <a:xfrm flipH="1">
            <a:off x="3839570" y="2151780"/>
            <a:ext cx="888218" cy="179453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148691" y="4818963"/>
            <a:ext cx="4572000" cy="323165"/>
          </a:xfrm>
          <a:prstGeom prst="rect">
            <a:avLst/>
          </a:prstGeom>
        </p:spPr>
        <p:txBody>
          <a:bodyPr>
            <a:spAutoFit/>
          </a:bodyPr>
          <a:lstStyle/>
          <a:p>
            <a:pPr marL="70247" indent="-70247"/>
            <a:r>
              <a:rPr lang="en-US" sz="1500" dirty="0">
                <a:solidFill>
                  <a:schemeClr val="bg1"/>
                </a:solidFill>
              </a:rPr>
              <a:t>780 km</a:t>
            </a:r>
            <a:r>
              <a:rPr lang="en-US" sz="1500" baseline="30000" dirty="0">
                <a:solidFill>
                  <a:schemeClr val="bg1"/>
                </a:solidFill>
              </a:rPr>
              <a:t>2</a:t>
            </a:r>
            <a:endParaRPr lang="en-US" sz="1500" dirty="0">
              <a:solidFill>
                <a:schemeClr val="bg1"/>
              </a:solidFill>
            </a:endParaRPr>
          </a:p>
        </p:txBody>
      </p:sp>
      <p:sp>
        <p:nvSpPr>
          <p:cNvPr id="8" name="Rectangle 7"/>
          <p:cNvSpPr/>
          <p:nvPr/>
        </p:nvSpPr>
        <p:spPr>
          <a:xfrm>
            <a:off x="4110858" y="3840480"/>
            <a:ext cx="2848730" cy="415498"/>
          </a:xfrm>
          <a:prstGeom prst="rect">
            <a:avLst/>
          </a:prstGeom>
          <a:noFill/>
        </p:spPr>
        <p:txBody>
          <a:bodyPr wrap="none">
            <a:spAutoFit/>
          </a:bodyPr>
          <a:lstStyle/>
          <a:p>
            <a:pPr algn="ctr"/>
            <a:r>
              <a:rPr lang="en-ZA" sz="2100" b="1" cap="all" dirty="0">
                <a:solidFill>
                  <a:srgbClr val="CCECFF"/>
                </a:solidFill>
                <a:effectLst>
                  <a:outerShdw blurRad="38100" dist="38100" dir="2700000" algn="tl">
                    <a:srgbClr val="000000">
                      <a:alpha val="43137"/>
                    </a:srgbClr>
                  </a:outerShdw>
                </a:effectLst>
              </a:rPr>
              <a:t>"PRECIOUS PINNACLES"</a:t>
            </a:r>
          </a:p>
        </p:txBody>
      </p:sp>
    </p:spTree>
    <p:extLst>
      <p:ext uri="{BB962C8B-B14F-4D97-AF65-F5344CB8AC3E}">
        <p14:creationId xmlns:p14="http://schemas.microsoft.com/office/powerpoint/2010/main" val="21830189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343</TotalTime>
  <Words>874</Words>
  <Application>Microsoft Office PowerPoint</Application>
  <PresentationFormat>On-screen Show (4:3)</PresentationFormat>
  <Paragraphs>127</Paragraphs>
  <Slides>24</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Calibri</vt:lpstr>
      <vt:lpstr>Office Theme</vt:lpstr>
      <vt:lpstr>Shark biodiversity in South Africa and assessment and planning to support spatial management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Environmental Affairs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Admin1</dc:creator>
  <cp:lastModifiedBy>Kerry Canestra</cp:lastModifiedBy>
  <cp:revision>52</cp:revision>
  <dcterms:created xsi:type="dcterms:W3CDTF">2020-04-21T11:07:00Z</dcterms:created>
  <dcterms:modified xsi:type="dcterms:W3CDTF">2020-11-17T07:24:37Z</dcterms:modified>
</cp:coreProperties>
</file>