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8" r:id="rId2"/>
    <p:sldId id="306" r:id="rId3"/>
    <p:sldId id="260" r:id="rId4"/>
    <p:sldId id="285" r:id="rId5"/>
    <p:sldId id="286" r:id="rId6"/>
    <p:sldId id="317" r:id="rId7"/>
    <p:sldId id="318" r:id="rId8"/>
    <p:sldId id="304" r:id="rId9"/>
    <p:sldId id="312" r:id="rId10"/>
    <p:sldId id="313" r:id="rId11"/>
    <p:sldId id="300" r:id="rId12"/>
    <p:sldId id="308" r:id="rId13"/>
    <p:sldId id="314" r:id="rId14"/>
    <p:sldId id="301" r:id="rId15"/>
    <p:sldId id="305" r:id="rId16"/>
    <p:sldId id="294" r:id="rId17"/>
    <p:sldId id="303" r:id="rId18"/>
    <p:sldId id="302"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1"/>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E8663-65E7-4589-BE8A-140AB34EA7BF}"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292A6-99D7-4764-8167-31B8B9CBD818}" type="slidenum">
              <a:rPr lang="en-US" smtClean="0"/>
              <a:t>‹#›</a:t>
            </a:fld>
            <a:endParaRPr lang="en-US"/>
          </a:p>
        </p:txBody>
      </p:sp>
    </p:spTree>
    <p:extLst>
      <p:ext uri="{BB962C8B-B14F-4D97-AF65-F5344CB8AC3E}">
        <p14:creationId xmlns:p14="http://schemas.microsoft.com/office/powerpoint/2010/main" val="261177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8249-CA66-0B19-443C-B96C69FEF8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8F241E-775F-EF68-19B1-74D6068972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257B96-84A8-A239-3ED0-823BF0A25482}"/>
              </a:ext>
            </a:extLst>
          </p:cNvPr>
          <p:cNvSpPr>
            <a:spLocks noGrp="1"/>
          </p:cNvSpPr>
          <p:nvPr>
            <p:ph type="dt" sz="half" idx="10"/>
          </p:nvPr>
        </p:nvSpPr>
        <p:spPr/>
        <p:txBody>
          <a:bodyPr/>
          <a:lstStyle/>
          <a:p>
            <a:fld id="{1126FFE7-D525-FD46-9B78-921E76E4185E}" type="datetimeFigureOut">
              <a:rPr lang="en-US" smtClean="0"/>
              <a:t>11/20/2024</a:t>
            </a:fld>
            <a:endParaRPr lang="en-US"/>
          </a:p>
        </p:txBody>
      </p:sp>
      <p:sp>
        <p:nvSpPr>
          <p:cNvPr id="5" name="Footer Placeholder 4">
            <a:extLst>
              <a:ext uri="{FF2B5EF4-FFF2-40B4-BE49-F238E27FC236}">
                <a16:creationId xmlns:a16="http://schemas.microsoft.com/office/drawing/2014/main" id="{4C2AF7CA-1F2C-E62A-1350-B9617A982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DA591-26F3-5E58-1C34-764E0BF3D4C1}"/>
              </a:ext>
            </a:extLst>
          </p:cNvPr>
          <p:cNvSpPr>
            <a:spLocks noGrp="1"/>
          </p:cNvSpPr>
          <p:nvPr>
            <p:ph type="sldNum" sz="quarter" idx="12"/>
          </p:nvPr>
        </p:nvSpPr>
        <p:spPr/>
        <p:txBody>
          <a:bodyPr/>
          <a:lstStyle/>
          <a:p>
            <a:fld id="{3DDC3D9A-5666-1444-91BD-6FC9EE85B1E6}" type="slidenum">
              <a:rPr lang="en-US" smtClean="0"/>
              <a:t>‹#›</a:t>
            </a:fld>
            <a:endParaRPr lang="en-US"/>
          </a:p>
        </p:txBody>
      </p:sp>
    </p:spTree>
    <p:extLst>
      <p:ext uri="{BB962C8B-B14F-4D97-AF65-F5344CB8AC3E}">
        <p14:creationId xmlns:p14="http://schemas.microsoft.com/office/powerpoint/2010/main" val="841182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2D27-867C-C36A-726A-64025AC01C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7A9AF0-38CF-F8F5-7A75-E66CA9107C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D96FD-9149-693A-C2CA-5AD219D134E9}"/>
              </a:ext>
            </a:extLst>
          </p:cNvPr>
          <p:cNvSpPr>
            <a:spLocks noGrp="1"/>
          </p:cNvSpPr>
          <p:nvPr>
            <p:ph type="dt" sz="half" idx="10"/>
          </p:nvPr>
        </p:nvSpPr>
        <p:spPr/>
        <p:txBody>
          <a:bodyPr/>
          <a:lstStyle/>
          <a:p>
            <a:fld id="{1126FFE7-D525-FD46-9B78-921E76E4185E}" type="datetimeFigureOut">
              <a:rPr lang="en-US" smtClean="0"/>
              <a:t>11/20/2024</a:t>
            </a:fld>
            <a:endParaRPr lang="en-US"/>
          </a:p>
        </p:txBody>
      </p:sp>
      <p:sp>
        <p:nvSpPr>
          <p:cNvPr id="5" name="Footer Placeholder 4">
            <a:extLst>
              <a:ext uri="{FF2B5EF4-FFF2-40B4-BE49-F238E27FC236}">
                <a16:creationId xmlns:a16="http://schemas.microsoft.com/office/drawing/2014/main" id="{42C0BC27-7262-9417-6FAC-C8B3F8223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FC7FF-952E-11FE-2DCC-DED569BA2824}"/>
              </a:ext>
            </a:extLst>
          </p:cNvPr>
          <p:cNvSpPr>
            <a:spLocks noGrp="1"/>
          </p:cNvSpPr>
          <p:nvPr>
            <p:ph type="sldNum" sz="quarter" idx="12"/>
          </p:nvPr>
        </p:nvSpPr>
        <p:spPr/>
        <p:txBody>
          <a:bodyPr/>
          <a:lstStyle/>
          <a:p>
            <a:fld id="{3DDC3D9A-5666-1444-91BD-6FC9EE85B1E6}" type="slidenum">
              <a:rPr lang="en-US" smtClean="0"/>
              <a:t>‹#›</a:t>
            </a:fld>
            <a:endParaRPr lang="en-US"/>
          </a:p>
        </p:txBody>
      </p:sp>
    </p:spTree>
    <p:extLst>
      <p:ext uri="{BB962C8B-B14F-4D97-AF65-F5344CB8AC3E}">
        <p14:creationId xmlns:p14="http://schemas.microsoft.com/office/powerpoint/2010/main" val="3128774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2ED91A-5773-78EE-6B0E-27E66A719E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01972B-EEF2-B168-7757-832FEA9E6E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641D1-21DB-EADF-D697-12F03FCD7A12}"/>
              </a:ext>
            </a:extLst>
          </p:cNvPr>
          <p:cNvSpPr>
            <a:spLocks noGrp="1"/>
          </p:cNvSpPr>
          <p:nvPr>
            <p:ph type="dt" sz="half" idx="10"/>
          </p:nvPr>
        </p:nvSpPr>
        <p:spPr/>
        <p:txBody>
          <a:bodyPr/>
          <a:lstStyle/>
          <a:p>
            <a:fld id="{1126FFE7-D525-FD46-9B78-921E76E4185E}" type="datetimeFigureOut">
              <a:rPr lang="en-US" smtClean="0"/>
              <a:t>11/20/2024</a:t>
            </a:fld>
            <a:endParaRPr lang="en-US"/>
          </a:p>
        </p:txBody>
      </p:sp>
      <p:sp>
        <p:nvSpPr>
          <p:cNvPr id="5" name="Footer Placeholder 4">
            <a:extLst>
              <a:ext uri="{FF2B5EF4-FFF2-40B4-BE49-F238E27FC236}">
                <a16:creationId xmlns:a16="http://schemas.microsoft.com/office/drawing/2014/main" id="{41D6497B-67FB-7808-5D79-08846154F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50244-00F3-2456-A56D-019C10A01D93}"/>
              </a:ext>
            </a:extLst>
          </p:cNvPr>
          <p:cNvSpPr>
            <a:spLocks noGrp="1"/>
          </p:cNvSpPr>
          <p:nvPr>
            <p:ph type="sldNum" sz="quarter" idx="12"/>
          </p:nvPr>
        </p:nvSpPr>
        <p:spPr/>
        <p:txBody>
          <a:bodyPr/>
          <a:lstStyle/>
          <a:p>
            <a:fld id="{3DDC3D9A-5666-1444-91BD-6FC9EE85B1E6}" type="slidenum">
              <a:rPr lang="en-US" smtClean="0"/>
              <a:t>‹#›</a:t>
            </a:fld>
            <a:endParaRPr lang="en-US"/>
          </a:p>
        </p:txBody>
      </p:sp>
    </p:spTree>
    <p:extLst>
      <p:ext uri="{BB962C8B-B14F-4D97-AF65-F5344CB8AC3E}">
        <p14:creationId xmlns:p14="http://schemas.microsoft.com/office/powerpoint/2010/main" val="33648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175F-FEA6-1F6F-BDA5-240833191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89108-1F8B-5627-2E3E-690365BE89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4FC49-6036-60D0-EB53-ED8FD7C28C37}"/>
              </a:ext>
            </a:extLst>
          </p:cNvPr>
          <p:cNvSpPr>
            <a:spLocks noGrp="1"/>
          </p:cNvSpPr>
          <p:nvPr>
            <p:ph type="dt" sz="half" idx="10"/>
          </p:nvPr>
        </p:nvSpPr>
        <p:spPr/>
        <p:txBody>
          <a:bodyPr/>
          <a:lstStyle/>
          <a:p>
            <a:fld id="{1126FFE7-D525-FD46-9B78-921E76E4185E}" type="datetimeFigureOut">
              <a:rPr lang="en-US" smtClean="0"/>
              <a:t>11/20/2024</a:t>
            </a:fld>
            <a:endParaRPr lang="en-US"/>
          </a:p>
        </p:txBody>
      </p:sp>
      <p:sp>
        <p:nvSpPr>
          <p:cNvPr id="5" name="Footer Placeholder 4">
            <a:extLst>
              <a:ext uri="{FF2B5EF4-FFF2-40B4-BE49-F238E27FC236}">
                <a16:creationId xmlns:a16="http://schemas.microsoft.com/office/drawing/2014/main" id="{018F6430-972C-7E7B-B5CA-55D5C78EC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4F1E5-6C1D-6B9C-9C67-BE7BBA8CB0EF}"/>
              </a:ext>
            </a:extLst>
          </p:cNvPr>
          <p:cNvSpPr>
            <a:spLocks noGrp="1"/>
          </p:cNvSpPr>
          <p:nvPr>
            <p:ph type="sldNum" sz="quarter" idx="12"/>
          </p:nvPr>
        </p:nvSpPr>
        <p:spPr/>
        <p:txBody>
          <a:bodyPr/>
          <a:lstStyle/>
          <a:p>
            <a:fld id="{3DDC3D9A-5666-1444-91BD-6FC9EE85B1E6}" type="slidenum">
              <a:rPr lang="en-US" smtClean="0"/>
              <a:t>‹#›</a:t>
            </a:fld>
            <a:endParaRPr lang="en-US"/>
          </a:p>
        </p:txBody>
      </p:sp>
    </p:spTree>
    <p:extLst>
      <p:ext uri="{BB962C8B-B14F-4D97-AF65-F5344CB8AC3E}">
        <p14:creationId xmlns:p14="http://schemas.microsoft.com/office/powerpoint/2010/main" val="177492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1B260-769C-B5A5-4F0B-6164AC5CA9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07157-439E-5461-92F4-A1BE710B3D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0AE309-3BDD-93BF-A3D7-438FDC48DF69}"/>
              </a:ext>
            </a:extLst>
          </p:cNvPr>
          <p:cNvSpPr>
            <a:spLocks noGrp="1"/>
          </p:cNvSpPr>
          <p:nvPr>
            <p:ph type="dt" sz="half" idx="10"/>
          </p:nvPr>
        </p:nvSpPr>
        <p:spPr/>
        <p:txBody>
          <a:bodyPr/>
          <a:lstStyle/>
          <a:p>
            <a:fld id="{1126FFE7-D525-FD46-9B78-921E76E4185E}" type="datetimeFigureOut">
              <a:rPr lang="en-US" smtClean="0"/>
              <a:t>11/20/2024</a:t>
            </a:fld>
            <a:endParaRPr lang="en-US"/>
          </a:p>
        </p:txBody>
      </p:sp>
      <p:sp>
        <p:nvSpPr>
          <p:cNvPr id="5" name="Footer Placeholder 4">
            <a:extLst>
              <a:ext uri="{FF2B5EF4-FFF2-40B4-BE49-F238E27FC236}">
                <a16:creationId xmlns:a16="http://schemas.microsoft.com/office/drawing/2014/main" id="{FB7733FF-CBB3-6E68-6D7B-A38DDDAB9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92E29-4B59-8C6C-72DC-2E2A04742924}"/>
              </a:ext>
            </a:extLst>
          </p:cNvPr>
          <p:cNvSpPr>
            <a:spLocks noGrp="1"/>
          </p:cNvSpPr>
          <p:nvPr>
            <p:ph type="sldNum" sz="quarter" idx="12"/>
          </p:nvPr>
        </p:nvSpPr>
        <p:spPr/>
        <p:txBody>
          <a:bodyPr/>
          <a:lstStyle/>
          <a:p>
            <a:fld id="{3DDC3D9A-5666-1444-91BD-6FC9EE85B1E6}" type="slidenum">
              <a:rPr lang="en-US" smtClean="0"/>
              <a:t>‹#›</a:t>
            </a:fld>
            <a:endParaRPr lang="en-US"/>
          </a:p>
        </p:txBody>
      </p:sp>
    </p:spTree>
    <p:extLst>
      <p:ext uri="{BB962C8B-B14F-4D97-AF65-F5344CB8AC3E}">
        <p14:creationId xmlns:p14="http://schemas.microsoft.com/office/powerpoint/2010/main" val="2478278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1965-41AB-12BA-FA3A-7CF684E82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9DCE3-64B2-3645-8709-0AEA9F469C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A4B2BC-D70D-6F4D-7E74-EBD26169CA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8D8B9E-50D1-C495-DC5C-5C556477F88C}"/>
              </a:ext>
            </a:extLst>
          </p:cNvPr>
          <p:cNvSpPr>
            <a:spLocks noGrp="1"/>
          </p:cNvSpPr>
          <p:nvPr>
            <p:ph type="dt" sz="half" idx="10"/>
          </p:nvPr>
        </p:nvSpPr>
        <p:spPr/>
        <p:txBody>
          <a:bodyPr/>
          <a:lstStyle/>
          <a:p>
            <a:fld id="{1126FFE7-D525-FD46-9B78-921E76E4185E}" type="datetimeFigureOut">
              <a:rPr lang="en-US" smtClean="0"/>
              <a:t>11/20/2024</a:t>
            </a:fld>
            <a:endParaRPr lang="en-US"/>
          </a:p>
        </p:txBody>
      </p:sp>
      <p:sp>
        <p:nvSpPr>
          <p:cNvPr id="6" name="Footer Placeholder 5">
            <a:extLst>
              <a:ext uri="{FF2B5EF4-FFF2-40B4-BE49-F238E27FC236}">
                <a16:creationId xmlns:a16="http://schemas.microsoft.com/office/drawing/2014/main" id="{09BFCA83-1E48-2261-BF4C-3B2EE3E49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3FDA2A-53A3-05DE-A8D0-D36967199DDD}"/>
              </a:ext>
            </a:extLst>
          </p:cNvPr>
          <p:cNvSpPr>
            <a:spLocks noGrp="1"/>
          </p:cNvSpPr>
          <p:nvPr>
            <p:ph type="sldNum" sz="quarter" idx="12"/>
          </p:nvPr>
        </p:nvSpPr>
        <p:spPr/>
        <p:txBody>
          <a:bodyPr/>
          <a:lstStyle/>
          <a:p>
            <a:fld id="{3DDC3D9A-5666-1444-91BD-6FC9EE85B1E6}" type="slidenum">
              <a:rPr lang="en-US" smtClean="0"/>
              <a:t>‹#›</a:t>
            </a:fld>
            <a:endParaRPr lang="en-US"/>
          </a:p>
        </p:txBody>
      </p:sp>
    </p:spTree>
    <p:extLst>
      <p:ext uri="{BB962C8B-B14F-4D97-AF65-F5344CB8AC3E}">
        <p14:creationId xmlns:p14="http://schemas.microsoft.com/office/powerpoint/2010/main" val="75242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AAC7-B512-FED8-4726-C90330CC91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21339F-C2B0-9420-809D-89767637CE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939183-76DC-6B93-D99D-42F2949C6E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CEB51B-EA2E-5B2F-7562-42A08D1F42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DB35D6-B763-9F85-CFD5-EA2BCBAD13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BF83F3-F863-A3F6-84A8-C2B2A62EECF1}"/>
              </a:ext>
            </a:extLst>
          </p:cNvPr>
          <p:cNvSpPr>
            <a:spLocks noGrp="1"/>
          </p:cNvSpPr>
          <p:nvPr>
            <p:ph type="dt" sz="half" idx="10"/>
          </p:nvPr>
        </p:nvSpPr>
        <p:spPr/>
        <p:txBody>
          <a:bodyPr/>
          <a:lstStyle/>
          <a:p>
            <a:fld id="{1126FFE7-D525-FD46-9B78-921E76E4185E}" type="datetimeFigureOut">
              <a:rPr lang="en-US" smtClean="0"/>
              <a:t>11/20/2024</a:t>
            </a:fld>
            <a:endParaRPr lang="en-US"/>
          </a:p>
        </p:txBody>
      </p:sp>
      <p:sp>
        <p:nvSpPr>
          <p:cNvPr id="8" name="Footer Placeholder 7">
            <a:extLst>
              <a:ext uri="{FF2B5EF4-FFF2-40B4-BE49-F238E27FC236}">
                <a16:creationId xmlns:a16="http://schemas.microsoft.com/office/drawing/2014/main" id="{A7F1A8A2-D3E8-5E70-6D30-E5D3314C5B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053CC1-C7DD-E9F3-B613-B5B8A4729813}"/>
              </a:ext>
            </a:extLst>
          </p:cNvPr>
          <p:cNvSpPr>
            <a:spLocks noGrp="1"/>
          </p:cNvSpPr>
          <p:nvPr>
            <p:ph type="sldNum" sz="quarter" idx="12"/>
          </p:nvPr>
        </p:nvSpPr>
        <p:spPr/>
        <p:txBody>
          <a:bodyPr/>
          <a:lstStyle/>
          <a:p>
            <a:fld id="{3DDC3D9A-5666-1444-91BD-6FC9EE85B1E6}" type="slidenum">
              <a:rPr lang="en-US" smtClean="0"/>
              <a:t>‹#›</a:t>
            </a:fld>
            <a:endParaRPr lang="en-US"/>
          </a:p>
        </p:txBody>
      </p:sp>
    </p:spTree>
    <p:extLst>
      <p:ext uri="{BB962C8B-B14F-4D97-AF65-F5344CB8AC3E}">
        <p14:creationId xmlns:p14="http://schemas.microsoft.com/office/powerpoint/2010/main" val="1816203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720D-F60C-8662-5236-FAA3A24D1B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BFB0DD-CB16-AAC3-950F-7FA4BE3E1C2B}"/>
              </a:ext>
            </a:extLst>
          </p:cNvPr>
          <p:cNvSpPr>
            <a:spLocks noGrp="1"/>
          </p:cNvSpPr>
          <p:nvPr>
            <p:ph type="dt" sz="half" idx="10"/>
          </p:nvPr>
        </p:nvSpPr>
        <p:spPr/>
        <p:txBody>
          <a:bodyPr/>
          <a:lstStyle/>
          <a:p>
            <a:fld id="{1126FFE7-D525-FD46-9B78-921E76E4185E}" type="datetimeFigureOut">
              <a:rPr lang="en-US" smtClean="0"/>
              <a:t>11/20/2024</a:t>
            </a:fld>
            <a:endParaRPr lang="en-US"/>
          </a:p>
        </p:txBody>
      </p:sp>
      <p:sp>
        <p:nvSpPr>
          <p:cNvPr id="4" name="Footer Placeholder 3">
            <a:extLst>
              <a:ext uri="{FF2B5EF4-FFF2-40B4-BE49-F238E27FC236}">
                <a16:creationId xmlns:a16="http://schemas.microsoft.com/office/drawing/2014/main" id="{949BABEA-E428-A19D-69D5-3378399947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AC8623-D87B-E695-B389-FD6FBF7FD67A}"/>
              </a:ext>
            </a:extLst>
          </p:cNvPr>
          <p:cNvSpPr>
            <a:spLocks noGrp="1"/>
          </p:cNvSpPr>
          <p:nvPr>
            <p:ph type="sldNum" sz="quarter" idx="12"/>
          </p:nvPr>
        </p:nvSpPr>
        <p:spPr/>
        <p:txBody>
          <a:bodyPr/>
          <a:lstStyle/>
          <a:p>
            <a:fld id="{3DDC3D9A-5666-1444-91BD-6FC9EE85B1E6}" type="slidenum">
              <a:rPr lang="en-US" smtClean="0"/>
              <a:t>‹#›</a:t>
            </a:fld>
            <a:endParaRPr lang="en-US"/>
          </a:p>
        </p:txBody>
      </p:sp>
    </p:spTree>
    <p:extLst>
      <p:ext uri="{BB962C8B-B14F-4D97-AF65-F5344CB8AC3E}">
        <p14:creationId xmlns:p14="http://schemas.microsoft.com/office/powerpoint/2010/main" val="3379596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BA02A5-D991-8B3D-EA06-7B9C3DBD7D07}"/>
              </a:ext>
            </a:extLst>
          </p:cNvPr>
          <p:cNvSpPr>
            <a:spLocks noGrp="1"/>
          </p:cNvSpPr>
          <p:nvPr>
            <p:ph type="dt" sz="half" idx="10"/>
          </p:nvPr>
        </p:nvSpPr>
        <p:spPr/>
        <p:txBody>
          <a:bodyPr/>
          <a:lstStyle/>
          <a:p>
            <a:fld id="{1126FFE7-D525-FD46-9B78-921E76E4185E}" type="datetimeFigureOut">
              <a:rPr lang="en-US" smtClean="0"/>
              <a:t>11/20/2024</a:t>
            </a:fld>
            <a:endParaRPr lang="en-US"/>
          </a:p>
        </p:txBody>
      </p:sp>
      <p:sp>
        <p:nvSpPr>
          <p:cNvPr id="3" name="Footer Placeholder 2">
            <a:extLst>
              <a:ext uri="{FF2B5EF4-FFF2-40B4-BE49-F238E27FC236}">
                <a16:creationId xmlns:a16="http://schemas.microsoft.com/office/drawing/2014/main" id="{4B96B4EC-A00E-AB6F-C12C-6C371B6B9E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E9F535-7082-DD34-DB1A-6E85834A6775}"/>
              </a:ext>
            </a:extLst>
          </p:cNvPr>
          <p:cNvSpPr>
            <a:spLocks noGrp="1"/>
          </p:cNvSpPr>
          <p:nvPr>
            <p:ph type="sldNum" sz="quarter" idx="12"/>
          </p:nvPr>
        </p:nvSpPr>
        <p:spPr/>
        <p:txBody>
          <a:bodyPr/>
          <a:lstStyle/>
          <a:p>
            <a:fld id="{3DDC3D9A-5666-1444-91BD-6FC9EE85B1E6}" type="slidenum">
              <a:rPr lang="en-US" smtClean="0"/>
              <a:t>‹#›</a:t>
            </a:fld>
            <a:endParaRPr lang="en-US"/>
          </a:p>
        </p:txBody>
      </p:sp>
    </p:spTree>
    <p:extLst>
      <p:ext uri="{BB962C8B-B14F-4D97-AF65-F5344CB8AC3E}">
        <p14:creationId xmlns:p14="http://schemas.microsoft.com/office/powerpoint/2010/main" val="41377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B670-7B26-4158-D8DF-3E259B6D1F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0EB56-D054-C088-E111-C4F00D51B0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9E0D3D-6894-8005-8BFD-F59F0D3BC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AB43CE-C325-B262-2EFF-B4FB6247F0AB}"/>
              </a:ext>
            </a:extLst>
          </p:cNvPr>
          <p:cNvSpPr>
            <a:spLocks noGrp="1"/>
          </p:cNvSpPr>
          <p:nvPr>
            <p:ph type="dt" sz="half" idx="10"/>
          </p:nvPr>
        </p:nvSpPr>
        <p:spPr/>
        <p:txBody>
          <a:bodyPr/>
          <a:lstStyle/>
          <a:p>
            <a:fld id="{1126FFE7-D525-FD46-9B78-921E76E4185E}" type="datetimeFigureOut">
              <a:rPr lang="en-US" smtClean="0"/>
              <a:t>11/20/2024</a:t>
            </a:fld>
            <a:endParaRPr lang="en-US"/>
          </a:p>
        </p:txBody>
      </p:sp>
      <p:sp>
        <p:nvSpPr>
          <p:cNvPr id="6" name="Footer Placeholder 5">
            <a:extLst>
              <a:ext uri="{FF2B5EF4-FFF2-40B4-BE49-F238E27FC236}">
                <a16:creationId xmlns:a16="http://schemas.microsoft.com/office/drawing/2014/main" id="{2AA221A6-B59E-1383-1CA2-63154E8D4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62D3F-4C60-8768-D9CF-D8BE72481165}"/>
              </a:ext>
            </a:extLst>
          </p:cNvPr>
          <p:cNvSpPr>
            <a:spLocks noGrp="1"/>
          </p:cNvSpPr>
          <p:nvPr>
            <p:ph type="sldNum" sz="quarter" idx="12"/>
          </p:nvPr>
        </p:nvSpPr>
        <p:spPr/>
        <p:txBody>
          <a:bodyPr/>
          <a:lstStyle/>
          <a:p>
            <a:fld id="{3DDC3D9A-5666-1444-91BD-6FC9EE85B1E6}" type="slidenum">
              <a:rPr lang="en-US" smtClean="0"/>
              <a:t>‹#›</a:t>
            </a:fld>
            <a:endParaRPr lang="en-US"/>
          </a:p>
        </p:txBody>
      </p:sp>
    </p:spTree>
    <p:extLst>
      <p:ext uri="{BB962C8B-B14F-4D97-AF65-F5344CB8AC3E}">
        <p14:creationId xmlns:p14="http://schemas.microsoft.com/office/powerpoint/2010/main" val="309553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05E07-E68D-CC70-EE9F-E39485F26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887981-06B1-2A57-00BE-7C69F5E0E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C9F6DA-4099-DB52-91EB-3CBE3AC83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C59CB-145F-F188-4541-252E8F5F613C}"/>
              </a:ext>
            </a:extLst>
          </p:cNvPr>
          <p:cNvSpPr>
            <a:spLocks noGrp="1"/>
          </p:cNvSpPr>
          <p:nvPr>
            <p:ph type="dt" sz="half" idx="10"/>
          </p:nvPr>
        </p:nvSpPr>
        <p:spPr/>
        <p:txBody>
          <a:bodyPr/>
          <a:lstStyle/>
          <a:p>
            <a:fld id="{1126FFE7-D525-FD46-9B78-921E76E4185E}" type="datetimeFigureOut">
              <a:rPr lang="en-US" smtClean="0"/>
              <a:t>11/20/2024</a:t>
            </a:fld>
            <a:endParaRPr lang="en-US"/>
          </a:p>
        </p:txBody>
      </p:sp>
      <p:sp>
        <p:nvSpPr>
          <p:cNvPr id="6" name="Footer Placeholder 5">
            <a:extLst>
              <a:ext uri="{FF2B5EF4-FFF2-40B4-BE49-F238E27FC236}">
                <a16:creationId xmlns:a16="http://schemas.microsoft.com/office/drawing/2014/main" id="{4431FA47-0766-0DB0-D4C2-8F7215A8C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8F996-117E-1292-949C-43EF1E992E95}"/>
              </a:ext>
            </a:extLst>
          </p:cNvPr>
          <p:cNvSpPr>
            <a:spLocks noGrp="1"/>
          </p:cNvSpPr>
          <p:nvPr>
            <p:ph type="sldNum" sz="quarter" idx="12"/>
          </p:nvPr>
        </p:nvSpPr>
        <p:spPr/>
        <p:txBody>
          <a:bodyPr/>
          <a:lstStyle/>
          <a:p>
            <a:fld id="{3DDC3D9A-5666-1444-91BD-6FC9EE85B1E6}" type="slidenum">
              <a:rPr lang="en-US" smtClean="0"/>
              <a:t>‹#›</a:t>
            </a:fld>
            <a:endParaRPr lang="en-US"/>
          </a:p>
        </p:txBody>
      </p:sp>
    </p:spTree>
    <p:extLst>
      <p:ext uri="{BB962C8B-B14F-4D97-AF65-F5344CB8AC3E}">
        <p14:creationId xmlns:p14="http://schemas.microsoft.com/office/powerpoint/2010/main" val="2072181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D6BA4E-5B74-7AC7-017F-598E2DA51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3A2F9-399C-A2F6-A03C-2F88C56374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75F75-E983-A279-FE9D-AD3365DB63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26FFE7-D525-FD46-9B78-921E76E4185E}" type="datetimeFigureOut">
              <a:rPr lang="en-US" smtClean="0"/>
              <a:t>11/20/2024</a:t>
            </a:fld>
            <a:endParaRPr lang="en-US"/>
          </a:p>
        </p:txBody>
      </p:sp>
      <p:sp>
        <p:nvSpPr>
          <p:cNvPr id="5" name="Footer Placeholder 4">
            <a:extLst>
              <a:ext uri="{FF2B5EF4-FFF2-40B4-BE49-F238E27FC236}">
                <a16:creationId xmlns:a16="http://schemas.microsoft.com/office/drawing/2014/main" id="{D3DBE954-EE9F-CFBA-9322-1632140DDC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9ADFCAF-856F-55BC-C48D-449028E15B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DC3D9A-5666-1444-91BD-6FC9EE85B1E6}" type="slidenum">
              <a:rPr lang="en-US" smtClean="0"/>
              <a:t>‹#›</a:t>
            </a:fld>
            <a:endParaRPr lang="en-US"/>
          </a:p>
        </p:txBody>
      </p:sp>
    </p:spTree>
    <p:extLst>
      <p:ext uri="{BB962C8B-B14F-4D97-AF65-F5344CB8AC3E}">
        <p14:creationId xmlns:p14="http://schemas.microsoft.com/office/powerpoint/2010/main" val="2194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jpe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emf"/><Relationship Id="rId2" Type="http://schemas.openxmlformats.org/officeDocument/2006/relationships/image" Target="../media/image9.jpe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jpeg"/><Relationship Id="rId5" Type="http://schemas.openxmlformats.org/officeDocument/2006/relationships/image" Target="../media/image12.png"/><Relationship Id="rId15" Type="http://schemas.openxmlformats.org/officeDocument/2006/relationships/image" Target="../media/image22.jpe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jpeg"/><Relationship Id="rId22"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F13C1-B143-A39C-8523-17AB0BDA238C}"/>
            </a:ext>
          </a:extLst>
        </p:cNvPr>
        <p:cNvGrpSpPr/>
        <p:nvPr/>
      </p:nvGrpSpPr>
      <p:grpSpPr>
        <a:xfrm>
          <a:off x="0" y="0"/>
          <a:ext cx="0" cy="0"/>
          <a:chOff x="0" y="0"/>
          <a:chExt cx="0" cy="0"/>
        </a:xfrm>
      </p:grpSpPr>
      <p:pic>
        <p:nvPicPr>
          <p:cNvPr id="4" name="Picture 3" descr="A close-up of a poster&#10;&#10;Description automatically generated">
            <a:extLst>
              <a:ext uri="{FF2B5EF4-FFF2-40B4-BE49-F238E27FC236}">
                <a16:creationId xmlns:a16="http://schemas.microsoft.com/office/drawing/2014/main" id="{8642BADE-C156-2021-DC58-ED9E266295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294973" cy="6915922"/>
          </a:xfrm>
          <a:prstGeom prst="rect">
            <a:avLst/>
          </a:prstGeom>
        </p:spPr>
      </p:pic>
      <p:sp>
        <p:nvSpPr>
          <p:cNvPr id="2" name="Title 1">
            <a:extLst>
              <a:ext uri="{FF2B5EF4-FFF2-40B4-BE49-F238E27FC236}">
                <a16:creationId xmlns:a16="http://schemas.microsoft.com/office/drawing/2014/main" id="{2E28341A-AD4D-0B20-6B08-CEC9B13F97D2}"/>
              </a:ext>
            </a:extLst>
          </p:cNvPr>
          <p:cNvSpPr>
            <a:spLocks noGrp="1"/>
          </p:cNvSpPr>
          <p:nvPr>
            <p:ph type="ctrTitle"/>
          </p:nvPr>
        </p:nvSpPr>
        <p:spPr>
          <a:xfrm>
            <a:off x="1524000" y="3749057"/>
            <a:ext cx="9144000" cy="999664"/>
          </a:xfrm>
        </p:spPr>
        <p:txBody>
          <a:bodyPr>
            <a:normAutofit fontScale="90000"/>
          </a:bodyPr>
          <a:lstStyle/>
          <a:p>
            <a:r>
              <a:rPr lang="en-US" dirty="0"/>
              <a:t>NATIONAL ENVIRONMENTAL CRIME FORUM</a:t>
            </a:r>
          </a:p>
        </p:txBody>
      </p:sp>
      <p:sp>
        <p:nvSpPr>
          <p:cNvPr id="3" name="Subtitle 2">
            <a:extLst>
              <a:ext uri="{FF2B5EF4-FFF2-40B4-BE49-F238E27FC236}">
                <a16:creationId xmlns:a16="http://schemas.microsoft.com/office/drawing/2014/main" id="{29E48802-C883-2D84-3000-ED380C1385C8}"/>
              </a:ext>
            </a:extLst>
          </p:cNvPr>
          <p:cNvSpPr>
            <a:spLocks noGrp="1"/>
          </p:cNvSpPr>
          <p:nvPr>
            <p:ph type="subTitle" idx="1"/>
          </p:nvPr>
        </p:nvSpPr>
        <p:spPr>
          <a:xfrm>
            <a:off x="1524000" y="4748721"/>
            <a:ext cx="9144000" cy="1084083"/>
          </a:xfrm>
        </p:spPr>
        <p:txBody>
          <a:bodyPr/>
          <a:lstStyle/>
          <a:p>
            <a:r>
              <a:rPr lang="en-US" b="1" dirty="0">
                <a:solidFill>
                  <a:srgbClr val="4BACC6">
                    <a:lumMod val="75000"/>
                  </a:srgbClr>
                </a:solidFill>
                <a:latin typeface="Arial Narrow" panose="020B0606020202030204" pitchFamily="34" charset="0"/>
                <a:cs typeface="Arial" panose="020B0604020202020204" pitchFamily="34" charset="0"/>
              </a:rPr>
              <a:t>PHAKISA</a:t>
            </a:r>
          </a:p>
          <a:p>
            <a:r>
              <a:rPr lang="en-US" b="1" dirty="0">
                <a:solidFill>
                  <a:srgbClr val="4BACC6">
                    <a:lumMod val="75000"/>
                  </a:srgbClr>
                </a:solidFill>
                <a:latin typeface="Arial Narrow" panose="020B0606020202030204" pitchFamily="34" charset="0"/>
                <a:cs typeface="Arial" panose="020B0604020202020204" pitchFamily="34" charset="0"/>
              </a:rPr>
              <a:t>INITIATIVE 5 </a:t>
            </a:r>
            <a:r>
              <a:rPr lang="en-US" dirty="0"/>
              <a:t>- </a:t>
            </a:r>
            <a:r>
              <a:rPr lang="en-US" altLang="en-US" sz="2400" b="1" dirty="0">
                <a:solidFill>
                  <a:srgbClr val="4BACC6">
                    <a:lumMod val="75000"/>
                  </a:srgbClr>
                </a:solidFill>
                <a:latin typeface="Arial Narrow" panose="020B0606020202030204" pitchFamily="34" charset="0"/>
                <a:cs typeface="Arial" panose="020B0604020202020204" pitchFamily="34" charset="0"/>
              </a:rPr>
              <a:t>Enhanced and Coordinated Enforcement Programme</a:t>
            </a:r>
            <a:endParaRPr lang="en-US" altLang="en-US" sz="2400" dirty="0">
              <a:solidFill>
                <a:srgbClr val="4BACC6">
                  <a:lumMod val="75000"/>
                </a:srgbClr>
              </a:solidFill>
              <a:latin typeface="Arial Narrow" panose="020B0606020202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93698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2872B-3DE7-BF46-72E5-F629BA6DEF58}"/>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583D3C26-9EB5-716C-A95A-8D967C61E0AE}"/>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308472"/>
            <a:ext cx="12192000" cy="6858000"/>
          </a:xfrm>
          <a:prstGeom prst="rect">
            <a:avLst/>
          </a:prstGeom>
        </p:spPr>
      </p:pic>
      <p:sp>
        <p:nvSpPr>
          <p:cNvPr id="2" name="Title 1">
            <a:extLst>
              <a:ext uri="{FF2B5EF4-FFF2-40B4-BE49-F238E27FC236}">
                <a16:creationId xmlns:a16="http://schemas.microsoft.com/office/drawing/2014/main" id="{0D06374D-4E45-1E53-8CC1-51819CF7CC02}"/>
              </a:ext>
            </a:extLst>
          </p:cNvPr>
          <p:cNvSpPr>
            <a:spLocks noGrp="1"/>
          </p:cNvSpPr>
          <p:nvPr>
            <p:ph type="title"/>
          </p:nvPr>
        </p:nvSpPr>
        <p:spPr>
          <a:xfrm>
            <a:off x="838200" y="1652530"/>
            <a:ext cx="10515600" cy="297896"/>
          </a:xfrm>
        </p:spPr>
        <p:txBody>
          <a:bodyPr>
            <a:normAutofit fontScale="90000"/>
          </a:bodyPr>
          <a:lstStyle/>
          <a:p>
            <a:pPr algn="ctr"/>
            <a:r>
              <a:rPr lang="en-US" sz="2400" b="1" dirty="0"/>
              <a:t>DEPARTMENTS/INSTITUTIONS PARTICIPATED IN INTERGRATED OPERATIONS</a:t>
            </a:r>
          </a:p>
        </p:txBody>
      </p:sp>
      <p:graphicFrame>
        <p:nvGraphicFramePr>
          <p:cNvPr id="7" name="Content Placeholder 6">
            <a:extLst>
              <a:ext uri="{FF2B5EF4-FFF2-40B4-BE49-F238E27FC236}">
                <a16:creationId xmlns:a16="http://schemas.microsoft.com/office/drawing/2014/main" id="{9EC1AD14-BC4C-44A5-9722-8D685E1433B4}"/>
              </a:ext>
            </a:extLst>
          </p:cNvPr>
          <p:cNvGraphicFramePr>
            <a:graphicFrameLocks noGrp="1"/>
          </p:cNvGraphicFramePr>
          <p:nvPr>
            <p:ph idx="1"/>
            <p:extLst>
              <p:ext uri="{D42A27DB-BD31-4B8C-83A1-F6EECF244321}">
                <p14:modId xmlns:p14="http://schemas.microsoft.com/office/powerpoint/2010/main" val="2943774136"/>
              </p:ext>
            </p:extLst>
          </p:nvPr>
        </p:nvGraphicFramePr>
        <p:xfrm>
          <a:off x="861152" y="1950426"/>
          <a:ext cx="10515600" cy="4023360"/>
        </p:xfrm>
        <a:graphic>
          <a:graphicData uri="http://schemas.openxmlformats.org/drawingml/2006/table">
            <a:tbl>
              <a:tblPr firstRow="1" bandRow="1">
                <a:tableStyleId>{16D9F66E-5EB9-4882-86FB-DCBF35E3C3E4}</a:tableStyleId>
              </a:tblPr>
              <a:tblGrid>
                <a:gridCol w="5257800">
                  <a:extLst>
                    <a:ext uri="{9D8B030D-6E8A-4147-A177-3AD203B41FA5}">
                      <a16:colId xmlns:a16="http://schemas.microsoft.com/office/drawing/2014/main" val="3938252572"/>
                    </a:ext>
                  </a:extLst>
                </a:gridCol>
                <a:gridCol w="5257800">
                  <a:extLst>
                    <a:ext uri="{9D8B030D-6E8A-4147-A177-3AD203B41FA5}">
                      <a16:colId xmlns:a16="http://schemas.microsoft.com/office/drawing/2014/main" val="794524792"/>
                    </a:ext>
                  </a:extLst>
                </a:gridCol>
              </a:tblGrid>
              <a:tr h="359858">
                <a:tc>
                  <a:txBody>
                    <a:bodyPr/>
                    <a:lstStyle/>
                    <a:p>
                      <a:pPr algn="ctr"/>
                      <a:r>
                        <a:rPr lang="en-US" dirty="0"/>
                        <a:t>DEAPRTMENTS</a:t>
                      </a:r>
                    </a:p>
                  </a:txBody>
                  <a:tcPr/>
                </a:tc>
                <a:tc>
                  <a:txBody>
                    <a:bodyPr/>
                    <a:lstStyle/>
                    <a:p>
                      <a:pPr algn="ctr"/>
                      <a:r>
                        <a:rPr lang="en-US" dirty="0"/>
                        <a:t>NUMBER OF PARTICIPANTS</a:t>
                      </a:r>
                    </a:p>
                  </a:txBody>
                  <a:tcPr/>
                </a:tc>
                <a:extLst>
                  <a:ext uri="{0D108BD9-81ED-4DB2-BD59-A6C34878D82A}">
                    <a16:rowId xmlns:a16="http://schemas.microsoft.com/office/drawing/2014/main" val="2449030536"/>
                  </a:ext>
                </a:extLst>
              </a:tr>
              <a:tr h="359858">
                <a:tc>
                  <a:txBody>
                    <a:bodyPr/>
                    <a:lstStyle/>
                    <a:p>
                      <a:r>
                        <a:rPr lang="en-US" dirty="0"/>
                        <a:t>Western Cape National Park</a:t>
                      </a:r>
                    </a:p>
                  </a:txBody>
                  <a:tcPr/>
                </a:tc>
                <a:tc>
                  <a:txBody>
                    <a:bodyPr/>
                    <a:lstStyle/>
                    <a:p>
                      <a:r>
                        <a:rPr lang="en-US" dirty="0"/>
                        <a:t>24</a:t>
                      </a:r>
                    </a:p>
                  </a:txBody>
                  <a:tcPr/>
                </a:tc>
                <a:extLst>
                  <a:ext uri="{0D108BD9-81ED-4DB2-BD59-A6C34878D82A}">
                    <a16:rowId xmlns:a16="http://schemas.microsoft.com/office/drawing/2014/main" val="2355761577"/>
                  </a:ext>
                </a:extLst>
              </a:tr>
              <a:tr h="359858">
                <a:tc>
                  <a:txBody>
                    <a:bodyPr/>
                    <a:lstStyle/>
                    <a:p>
                      <a:r>
                        <a:rPr lang="en-US" dirty="0"/>
                        <a:t>CapeNature</a:t>
                      </a:r>
                    </a:p>
                  </a:txBody>
                  <a:tcPr/>
                </a:tc>
                <a:tc>
                  <a:txBody>
                    <a:bodyPr/>
                    <a:lstStyle/>
                    <a:p>
                      <a:r>
                        <a:rPr lang="en-US" dirty="0"/>
                        <a:t>158</a:t>
                      </a:r>
                    </a:p>
                  </a:txBody>
                  <a:tcPr/>
                </a:tc>
                <a:extLst>
                  <a:ext uri="{0D108BD9-81ED-4DB2-BD59-A6C34878D82A}">
                    <a16:rowId xmlns:a16="http://schemas.microsoft.com/office/drawing/2014/main" val="2776932046"/>
                  </a:ext>
                </a:extLst>
              </a:tr>
              <a:tr h="359858">
                <a:tc>
                  <a:txBody>
                    <a:bodyPr/>
                    <a:lstStyle/>
                    <a:p>
                      <a:r>
                        <a:rPr lang="en-US" dirty="0"/>
                        <a:t>DAERL (Northern Cape)</a:t>
                      </a:r>
                    </a:p>
                  </a:txBody>
                  <a:tcPr/>
                </a:tc>
                <a:tc>
                  <a:txBody>
                    <a:bodyPr/>
                    <a:lstStyle/>
                    <a:p>
                      <a:r>
                        <a:rPr lang="en-US" dirty="0"/>
                        <a:t>12</a:t>
                      </a:r>
                    </a:p>
                  </a:txBody>
                  <a:tcPr/>
                </a:tc>
                <a:extLst>
                  <a:ext uri="{0D108BD9-81ED-4DB2-BD59-A6C34878D82A}">
                    <a16:rowId xmlns:a16="http://schemas.microsoft.com/office/drawing/2014/main" val="393278621"/>
                  </a:ext>
                </a:extLst>
              </a:tr>
              <a:tr h="359858">
                <a:tc>
                  <a:txBody>
                    <a:bodyPr/>
                    <a:lstStyle/>
                    <a:p>
                      <a:r>
                        <a:rPr lang="en-US" dirty="0"/>
                        <a:t>City of Cape Town (Law Enforcement)</a:t>
                      </a:r>
                    </a:p>
                  </a:txBody>
                  <a:tcPr/>
                </a:tc>
                <a:tc>
                  <a:txBody>
                    <a:bodyPr/>
                    <a:lstStyle/>
                    <a:p>
                      <a:r>
                        <a:rPr lang="en-US" dirty="0"/>
                        <a:t>134</a:t>
                      </a:r>
                    </a:p>
                  </a:txBody>
                  <a:tcPr/>
                </a:tc>
                <a:extLst>
                  <a:ext uri="{0D108BD9-81ED-4DB2-BD59-A6C34878D82A}">
                    <a16:rowId xmlns:a16="http://schemas.microsoft.com/office/drawing/2014/main" val="3804785554"/>
                  </a:ext>
                </a:extLst>
              </a:tr>
              <a:tr h="359858">
                <a:tc>
                  <a:txBody>
                    <a:bodyPr/>
                    <a:lstStyle/>
                    <a:p>
                      <a:r>
                        <a:rPr lang="en-US" dirty="0"/>
                        <a:t>Overberg Law Enforcement</a:t>
                      </a:r>
                    </a:p>
                  </a:txBody>
                  <a:tcPr/>
                </a:tc>
                <a:tc>
                  <a:txBody>
                    <a:bodyPr/>
                    <a:lstStyle/>
                    <a:p>
                      <a:r>
                        <a:rPr lang="en-US" dirty="0"/>
                        <a:t>334</a:t>
                      </a:r>
                    </a:p>
                  </a:txBody>
                  <a:tcPr/>
                </a:tc>
                <a:extLst>
                  <a:ext uri="{0D108BD9-81ED-4DB2-BD59-A6C34878D82A}">
                    <a16:rowId xmlns:a16="http://schemas.microsoft.com/office/drawing/2014/main" val="3913283420"/>
                  </a:ext>
                </a:extLst>
              </a:tr>
              <a:tr h="359858">
                <a:tc>
                  <a:txBody>
                    <a:bodyPr/>
                    <a:lstStyle/>
                    <a:p>
                      <a:r>
                        <a:rPr lang="en-US" dirty="0"/>
                        <a:t>DEADP (Western Cape)</a:t>
                      </a:r>
                    </a:p>
                  </a:txBody>
                  <a:tcPr/>
                </a:tc>
                <a:tc>
                  <a:txBody>
                    <a:bodyPr/>
                    <a:lstStyle/>
                    <a:p>
                      <a:r>
                        <a:rPr lang="en-US" dirty="0"/>
                        <a:t>8</a:t>
                      </a:r>
                    </a:p>
                  </a:txBody>
                  <a:tcPr/>
                </a:tc>
                <a:extLst>
                  <a:ext uri="{0D108BD9-81ED-4DB2-BD59-A6C34878D82A}">
                    <a16:rowId xmlns:a16="http://schemas.microsoft.com/office/drawing/2014/main" val="1474925667"/>
                  </a:ext>
                </a:extLst>
              </a:tr>
              <a:tr h="359858">
                <a:tc>
                  <a:txBody>
                    <a:bodyPr/>
                    <a:lstStyle/>
                    <a:p>
                      <a:r>
                        <a:rPr lang="en-US" dirty="0"/>
                        <a:t>Dark Waters Ops</a:t>
                      </a:r>
                    </a:p>
                  </a:txBody>
                  <a:tcPr/>
                </a:tc>
                <a:tc>
                  <a:txBody>
                    <a:bodyPr/>
                    <a:lstStyle/>
                    <a:p>
                      <a:r>
                        <a:rPr lang="en-US" dirty="0"/>
                        <a:t>4</a:t>
                      </a:r>
                    </a:p>
                  </a:txBody>
                  <a:tcPr/>
                </a:tc>
                <a:extLst>
                  <a:ext uri="{0D108BD9-81ED-4DB2-BD59-A6C34878D82A}">
                    <a16:rowId xmlns:a16="http://schemas.microsoft.com/office/drawing/2014/main" val="661066042"/>
                  </a:ext>
                </a:extLst>
              </a:tr>
              <a:tr h="359858">
                <a:tc>
                  <a:txBody>
                    <a:bodyPr/>
                    <a:lstStyle/>
                    <a:p>
                      <a:r>
                        <a:rPr lang="en-US" dirty="0"/>
                        <a:t>Boarder Management Authority</a:t>
                      </a:r>
                    </a:p>
                  </a:txBody>
                  <a:tcPr/>
                </a:tc>
                <a:tc>
                  <a:txBody>
                    <a:bodyPr/>
                    <a:lstStyle/>
                    <a:p>
                      <a:r>
                        <a:rPr lang="en-US" dirty="0"/>
                        <a:t>2</a:t>
                      </a:r>
                    </a:p>
                  </a:txBody>
                  <a:tcPr/>
                </a:tc>
                <a:extLst>
                  <a:ext uri="{0D108BD9-81ED-4DB2-BD59-A6C34878D82A}">
                    <a16:rowId xmlns:a16="http://schemas.microsoft.com/office/drawing/2014/main" val="373381239"/>
                  </a:ext>
                </a:extLst>
              </a:tr>
              <a:tr h="359858">
                <a:tc>
                  <a:txBody>
                    <a:bodyPr/>
                    <a:lstStyle/>
                    <a:p>
                      <a:r>
                        <a:rPr lang="en-US" dirty="0"/>
                        <a:t>Transnet</a:t>
                      </a:r>
                    </a:p>
                  </a:txBody>
                  <a:tcPr/>
                </a:tc>
                <a:tc>
                  <a:txBody>
                    <a:bodyPr/>
                    <a:lstStyle/>
                    <a:p>
                      <a:r>
                        <a:rPr lang="en-US" dirty="0"/>
                        <a:t>2</a:t>
                      </a:r>
                    </a:p>
                  </a:txBody>
                  <a:tcPr/>
                </a:tc>
                <a:extLst>
                  <a:ext uri="{0D108BD9-81ED-4DB2-BD59-A6C34878D82A}">
                    <a16:rowId xmlns:a16="http://schemas.microsoft.com/office/drawing/2014/main" val="2105272355"/>
                  </a:ext>
                </a:extLst>
              </a:tr>
              <a:tr h="359858">
                <a:tc>
                  <a:txBody>
                    <a:bodyPr/>
                    <a:lstStyle/>
                    <a:p>
                      <a:r>
                        <a:rPr lang="en-US" b="1" dirty="0"/>
                        <a:t>TOTAL</a:t>
                      </a:r>
                    </a:p>
                  </a:txBody>
                  <a:tcPr/>
                </a:tc>
                <a:tc>
                  <a:txBody>
                    <a:bodyPr/>
                    <a:lstStyle/>
                    <a:p>
                      <a:r>
                        <a:rPr lang="en-US" b="1" dirty="0"/>
                        <a:t>1736</a:t>
                      </a:r>
                    </a:p>
                  </a:txBody>
                  <a:tcPr/>
                </a:tc>
                <a:extLst>
                  <a:ext uri="{0D108BD9-81ED-4DB2-BD59-A6C34878D82A}">
                    <a16:rowId xmlns:a16="http://schemas.microsoft.com/office/drawing/2014/main" val="2876151685"/>
                  </a:ext>
                </a:extLst>
              </a:tr>
            </a:tbl>
          </a:graphicData>
        </a:graphic>
      </p:graphicFrame>
      <p:pic>
        <p:nvPicPr>
          <p:cNvPr id="3" name="Picture 22">
            <a:extLst>
              <a:ext uri="{FF2B5EF4-FFF2-40B4-BE49-F238E27FC236}">
                <a16:creationId xmlns:a16="http://schemas.microsoft.com/office/drawing/2014/main" id="{D5519F23-64A8-C5DD-4144-FE32F55CE34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88525" y="6129394"/>
            <a:ext cx="2159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089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17B33-1DF8-F5C4-269F-620C2DD94EB5}"/>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0F829666-C99D-6BFF-B450-E616E73FF81E}"/>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33051"/>
            <a:ext cx="12192000" cy="6858000"/>
          </a:xfrm>
          <a:prstGeom prst="rect">
            <a:avLst/>
          </a:prstGeom>
        </p:spPr>
      </p:pic>
      <p:sp>
        <p:nvSpPr>
          <p:cNvPr id="2" name="Title 1">
            <a:extLst>
              <a:ext uri="{FF2B5EF4-FFF2-40B4-BE49-F238E27FC236}">
                <a16:creationId xmlns:a16="http://schemas.microsoft.com/office/drawing/2014/main" id="{980E741F-F7B7-BA15-AF64-36572E818336}"/>
              </a:ext>
            </a:extLst>
          </p:cNvPr>
          <p:cNvSpPr>
            <a:spLocks noGrp="1"/>
          </p:cNvSpPr>
          <p:nvPr>
            <p:ph type="title"/>
          </p:nvPr>
        </p:nvSpPr>
        <p:spPr>
          <a:xfrm>
            <a:off x="838200" y="1155964"/>
            <a:ext cx="10515600" cy="408432"/>
          </a:xfrm>
        </p:spPr>
        <p:txBody>
          <a:bodyPr>
            <a:normAutofit fontScale="90000"/>
          </a:bodyPr>
          <a:lstStyle/>
          <a:p>
            <a:pPr algn="ctr"/>
            <a:r>
              <a:rPr lang="en-US" sz="2400" b="1" dirty="0"/>
              <a:t>JOINT OPERATIONS PLANNED AND EXECUTED</a:t>
            </a:r>
          </a:p>
        </p:txBody>
      </p:sp>
      <p:graphicFrame>
        <p:nvGraphicFramePr>
          <p:cNvPr id="5" name="Content Placeholder 4">
            <a:extLst>
              <a:ext uri="{FF2B5EF4-FFF2-40B4-BE49-F238E27FC236}">
                <a16:creationId xmlns:a16="http://schemas.microsoft.com/office/drawing/2014/main" id="{9E114632-6CFA-F923-4A58-C92711ECAE92}"/>
              </a:ext>
            </a:extLst>
          </p:cNvPr>
          <p:cNvGraphicFramePr>
            <a:graphicFrameLocks noGrp="1"/>
          </p:cNvGraphicFramePr>
          <p:nvPr>
            <p:ph idx="1"/>
            <p:extLst>
              <p:ext uri="{D42A27DB-BD31-4B8C-83A1-F6EECF244321}">
                <p14:modId xmlns:p14="http://schemas.microsoft.com/office/powerpoint/2010/main" val="1167290296"/>
              </p:ext>
            </p:extLst>
          </p:nvPr>
        </p:nvGraphicFramePr>
        <p:xfrm>
          <a:off x="0" y="1564396"/>
          <a:ext cx="12096520" cy="3191640"/>
        </p:xfrm>
        <a:graphic>
          <a:graphicData uri="http://schemas.openxmlformats.org/drawingml/2006/table">
            <a:tbl>
              <a:tblPr firstRow="1" bandRow="1">
                <a:tableStyleId>{46F890A9-2807-4EBB-B81D-B2AA78EC7F39}</a:tableStyleId>
              </a:tblPr>
              <a:tblGrid>
                <a:gridCol w="3024130">
                  <a:extLst>
                    <a:ext uri="{9D8B030D-6E8A-4147-A177-3AD203B41FA5}">
                      <a16:colId xmlns:a16="http://schemas.microsoft.com/office/drawing/2014/main" val="2197482083"/>
                    </a:ext>
                  </a:extLst>
                </a:gridCol>
                <a:gridCol w="3024130">
                  <a:extLst>
                    <a:ext uri="{9D8B030D-6E8A-4147-A177-3AD203B41FA5}">
                      <a16:colId xmlns:a16="http://schemas.microsoft.com/office/drawing/2014/main" val="2191497656"/>
                    </a:ext>
                  </a:extLst>
                </a:gridCol>
                <a:gridCol w="3024130">
                  <a:extLst>
                    <a:ext uri="{9D8B030D-6E8A-4147-A177-3AD203B41FA5}">
                      <a16:colId xmlns:a16="http://schemas.microsoft.com/office/drawing/2014/main" val="3691676939"/>
                    </a:ext>
                  </a:extLst>
                </a:gridCol>
                <a:gridCol w="3024130">
                  <a:extLst>
                    <a:ext uri="{9D8B030D-6E8A-4147-A177-3AD203B41FA5}">
                      <a16:colId xmlns:a16="http://schemas.microsoft.com/office/drawing/2014/main" val="943678386"/>
                    </a:ext>
                  </a:extLst>
                </a:gridCol>
              </a:tblGrid>
              <a:tr h="407200">
                <a:tc>
                  <a:txBody>
                    <a:bodyPr/>
                    <a:lstStyle/>
                    <a:p>
                      <a:pPr>
                        <a:lnSpc>
                          <a:spcPct val="150000"/>
                        </a:lnSpc>
                      </a:pPr>
                      <a:r>
                        <a:rPr lang="en-US" dirty="0"/>
                        <a:t>WESTERN CAPE</a:t>
                      </a:r>
                    </a:p>
                  </a:txBody>
                  <a:tcPr/>
                </a:tc>
                <a:tc>
                  <a:txBody>
                    <a:bodyPr/>
                    <a:lstStyle/>
                    <a:p>
                      <a:pPr>
                        <a:lnSpc>
                          <a:spcPct val="150000"/>
                        </a:lnSpc>
                      </a:pPr>
                      <a:r>
                        <a:rPr lang="en-US" dirty="0"/>
                        <a:t>EASTERN CAPE</a:t>
                      </a:r>
                    </a:p>
                  </a:txBody>
                  <a:tcPr/>
                </a:tc>
                <a:tc>
                  <a:txBody>
                    <a:bodyPr/>
                    <a:lstStyle/>
                    <a:p>
                      <a:pPr>
                        <a:lnSpc>
                          <a:spcPct val="150000"/>
                        </a:lnSpc>
                      </a:pPr>
                      <a:r>
                        <a:rPr lang="en-US" dirty="0"/>
                        <a:t>KWAZULU-NATAL</a:t>
                      </a:r>
                    </a:p>
                  </a:txBody>
                  <a:tcPr/>
                </a:tc>
                <a:tc>
                  <a:txBody>
                    <a:bodyPr/>
                    <a:lstStyle/>
                    <a:p>
                      <a:pPr>
                        <a:lnSpc>
                          <a:spcPct val="150000"/>
                        </a:lnSpc>
                      </a:pPr>
                      <a:r>
                        <a:rPr lang="en-US" dirty="0"/>
                        <a:t>NORTHERN CAPE</a:t>
                      </a:r>
                    </a:p>
                  </a:txBody>
                  <a:tcPr/>
                </a:tc>
                <a:extLst>
                  <a:ext uri="{0D108BD9-81ED-4DB2-BD59-A6C34878D82A}">
                    <a16:rowId xmlns:a16="http://schemas.microsoft.com/office/drawing/2014/main" val="1035832876"/>
                  </a:ext>
                </a:extLst>
              </a:tr>
              <a:tr h="407200">
                <a:tc>
                  <a:txBody>
                    <a:bodyPr/>
                    <a:lstStyle/>
                    <a:p>
                      <a:pPr>
                        <a:lnSpc>
                          <a:spcPct val="150000"/>
                        </a:lnSpc>
                      </a:pPr>
                      <a:r>
                        <a:rPr lang="en-US" dirty="0"/>
                        <a:t>06 – 07  May 2024</a:t>
                      </a:r>
                    </a:p>
                  </a:txBody>
                  <a:tcPr/>
                </a:tc>
                <a:tc>
                  <a:txBody>
                    <a:bodyPr/>
                    <a:lstStyle/>
                    <a:p>
                      <a:pPr>
                        <a:lnSpc>
                          <a:spcPct val="150000"/>
                        </a:lnSpc>
                      </a:pPr>
                      <a:r>
                        <a:rPr lang="en-US" dirty="0"/>
                        <a:t>08 May - 18 June 2024</a:t>
                      </a:r>
                    </a:p>
                  </a:txBody>
                  <a:tcPr/>
                </a:tc>
                <a:tc>
                  <a:txBody>
                    <a:bodyPr/>
                    <a:lstStyle/>
                    <a:p>
                      <a:pPr>
                        <a:lnSpc>
                          <a:spcPct val="150000"/>
                        </a:lnSpc>
                      </a:pPr>
                      <a:r>
                        <a:rPr lang="en-US" dirty="0"/>
                        <a:t>17 May – 16 June 2024</a:t>
                      </a:r>
                    </a:p>
                  </a:txBody>
                  <a:tcPr/>
                </a:tc>
                <a:tc>
                  <a:txBody>
                    <a:bodyPr/>
                    <a:lstStyle/>
                    <a:p>
                      <a:pPr>
                        <a:lnSpc>
                          <a:spcPct val="150000"/>
                        </a:lnSpc>
                      </a:pPr>
                      <a:r>
                        <a:rPr lang="en-US" dirty="0"/>
                        <a:t>17 – 21 April 2024</a:t>
                      </a:r>
                    </a:p>
                  </a:txBody>
                  <a:tcPr/>
                </a:tc>
                <a:extLst>
                  <a:ext uri="{0D108BD9-81ED-4DB2-BD59-A6C34878D82A}">
                    <a16:rowId xmlns:a16="http://schemas.microsoft.com/office/drawing/2014/main" val="1958931829"/>
                  </a:ext>
                </a:extLst>
              </a:tr>
              <a:tr h="407200">
                <a:tc>
                  <a:txBody>
                    <a:bodyPr/>
                    <a:lstStyle/>
                    <a:p>
                      <a:pPr>
                        <a:lnSpc>
                          <a:spcPct val="150000"/>
                        </a:lnSpc>
                      </a:pPr>
                      <a:r>
                        <a:rPr lang="en-US" dirty="0"/>
                        <a:t>08 – 10 May 2024</a:t>
                      </a:r>
                    </a:p>
                  </a:txBody>
                  <a:tcPr/>
                </a:tc>
                <a:tc>
                  <a:txBody>
                    <a:bodyPr/>
                    <a:lstStyle/>
                    <a:p>
                      <a:pPr>
                        <a:lnSpc>
                          <a:spcPct val="150000"/>
                        </a:lnSpc>
                      </a:pPr>
                      <a:r>
                        <a:rPr lang="en-US" dirty="0"/>
                        <a:t>17 – 27 August 2024</a:t>
                      </a:r>
                    </a:p>
                  </a:txBody>
                  <a:tcPr/>
                </a:tc>
                <a:tc>
                  <a:txBody>
                    <a:bodyPr/>
                    <a:lstStyle/>
                    <a:p>
                      <a:pPr>
                        <a:lnSpc>
                          <a:spcPct val="150000"/>
                        </a:lnSpc>
                      </a:pPr>
                      <a:r>
                        <a:rPr lang="en-US" dirty="0"/>
                        <a:t> 22 June – 17 July 2024</a:t>
                      </a:r>
                    </a:p>
                  </a:txBody>
                  <a:tcPr/>
                </a:tc>
                <a:tc>
                  <a:txBody>
                    <a:bodyPr/>
                    <a:lstStyle/>
                    <a:p>
                      <a:pPr>
                        <a:lnSpc>
                          <a:spcPct val="150000"/>
                        </a:lnSpc>
                      </a:pPr>
                      <a:r>
                        <a:rPr lang="en-US" dirty="0"/>
                        <a:t>20 – 23 June 2024</a:t>
                      </a:r>
                    </a:p>
                  </a:txBody>
                  <a:tcPr/>
                </a:tc>
                <a:extLst>
                  <a:ext uri="{0D108BD9-81ED-4DB2-BD59-A6C34878D82A}">
                    <a16:rowId xmlns:a16="http://schemas.microsoft.com/office/drawing/2014/main" val="2951693017"/>
                  </a:ext>
                </a:extLst>
              </a:tr>
              <a:tr h="407200">
                <a:tc>
                  <a:txBody>
                    <a:bodyPr/>
                    <a:lstStyle/>
                    <a:p>
                      <a:pPr>
                        <a:lnSpc>
                          <a:spcPct val="150000"/>
                        </a:lnSpc>
                      </a:pPr>
                      <a:r>
                        <a:rPr lang="en-US" dirty="0"/>
                        <a:t>11 – 28 May 2024</a:t>
                      </a:r>
                    </a:p>
                  </a:txBody>
                  <a:tcPr/>
                </a:tc>
                <a:tc>
                  <a:txBody>
                    <a:bodyPr/>
                    <a:lstStyle/>
                    <a:p>
                      <a:pPr>
                        <a:lnSpc>
                          <a:spcPct val="150000"/>
                        </a:lnSpc>
                      </a:pPr>
                      <a:r>
                        <a:rPr lang="en-US" dirty="0"/>
                        <a:t>16 – 26 September 2024</a:t>
                      </a:r>
                    </a:p>
                  </a:txBody>
                  <a:tcPr/>
                </a:tc>
                <a:tc>
                  <a:txBody>
                    <a:bodyPr/>
                    <a:lstStyle/>
                    <a:p>
                      <a:pPr>
                        <a:lnSpc>
                          <a:spcPct val="150000"/>
                        </a:lnSpc>
                      </a:pPr>
                      <a:r>
                        <a:rPr lang="en-US" dirty="0"/>
                        <a:t>27 July – 18 August 2024</a:t>
                      </a:r>
                    </a:p>
                  </a:txBody>
                  <a:tcPr/>
                </a:tc>
                <a:tc>
                  <a:txBody>
                    <a:bodyPr/>
                    <a:lstStyle/>
                    <a:p>
                      <a:pPr>
                        <a:lnSpc>
                          <a:spcPct val="150000"/>
                        </a:lnSpc>
                      </a:pPr>
                      <a:r>
                        <a:rPr lang="en-US" dirty="0"/>
                        <a:t>26 – 30 August 2024</a:t>
                      </a:r>
                    </a:p>
                  </a:txBody>
                  <a:tcPr/>
                </a:tc>
                <a:extLst>
                  <a:ext uri="{0D108BD9-81ED-4DB2-BD59-A6C34878D82A}">
                    <a16:rowId xmlns:a16="http://schemas.microsoft.com/office/drawing/2014/main" val="2234373110"/>
                  </a:ext>
                </a:extLst>
              </a:tr>
              <a:tr h="407200">
                <a:tc>
                  <a:txBody>
                    <a:bodyPr/>
                    <a:lstStyle/>
                    <a:p>
                      <a:pPr>
                        <a:lnSpc>
                          <a:spcPct val="150000"/>
                        </a:lnSpc>
                      </a:pPr>
                      <a:r>
                        <a:rPr lang="en-US" dirty="0"/>
                        <a:t>21 – 23 May 2024</a:t>
                      </a:r>
                    </a:p>
                  </a:txBody>
                  <a:tcPr/>
                </a:tc>
                <a:tc>
                  <a:txBody>
                    <a:bodyPr/>
                    <a:lstStyle/>
                    <a:p>
                      <a:pPr>
                        <a:lnSpc>
                          <a:spcPct val="150000"/>
                        </a:lnSpc>
                      </a:pPr>
                      <a:endParaRPr lang="en-US" dirty="0"/>
                    </a:p>
                  </a:txBody>
                  <a:tcPr/>
                </a:tc>
                <a:tc>
                  <a:txBody>
                    <a:bodyPr/>
                    <a:lstStyle/>
                    <a:p>
                      <a:pPr>
                        <a:lnSpc>
                          <a:spcPct val="150000"/>
                        </a:lnSpc>
                      </a:pPr>
                      <a:r>
                        <a:rPr lang="en-US" dirty="0"/>
                        <a:t>27 Aug. – 28 September 2024</a:t>
                      </a:r>
                    </a:p>
                  </a:txBody>
                  <a:tcPr/>
                </a:tc>
                <a:tc>
                  <a:txBody>
                    <a:bodyPr/>
                    <a:lstStyle/>
                    <a:p>
                      <a:pPr>
                        <a:lnSpc>
                          <a:spcPct val="150000"/>
                        </a:lnSpc>
                      </a:pPr>
                      <a:r>
                        <a:rPr lang="en-US" dirty="0"/>
                        <a:t>05 – 10 September 2024</a:t>
                      </a:r>
                    </a:p>
                  </a:txBody>
                  <a:tcPr/>
                </a:tc>
                <a:extLst>
                  <a:ext uri="{0D108BD9-81ED-4DB2-BD59-A6C34878D82A}">
                    <a16:rowId xmlns:a16="http://schemas.microsoft.com/office/drawing/2014/main" val="1191518458"/>
                  </a:ext>
                </a:extLst>
              </a:tr>
              <a:tr h="407200">
                <a:tc>
                  <a:txBody>
                    <a:bodyPr/>
                    <a:lstStyle/>
                    <a:p>
                      <a:pPr>
                        <a:lnSpc>
                          <a:spcPct val="150000"/>
                        </a:lnSpc>
                      </a:pPr>
                      <a:r>
                        <a:rPr lang="en-US" dirty="0"/>
                        <a:t>21 – 22 September 2024</a:t>
                      </a:r>
                    </a:p>
                  </a:txBody>
                  <a:tcPr/>
                </a:tc>
                <a:tc>
                  <a:txBody>
                    <a:bodyPr/>
                    <a:lstStyle/>
                    <a:p>
                      <a:pPr>
                        <a:lnSpc>
                          <a:spcPct val="150000"/>
                        </a:lnSpc>
                      </a:pPr>
                      <a:endParaRPr lang="en-US"/>
                    </a:p>
                  </a:txBody>
                  <a:tcPr/>
                </a:tc>
                <a:tc>
                  <a:txBody>
                    <a:bodyPr/>
                    <a:lstStyle/>
                    <a:p>
                      <a:pPr>
                        <a:lnSpc>
                          <a:spcPct val="150000"/>
                        </a:lnSpc>
                      </a:pPr>
                      <a:endParaRPr lang="en-US"/>
                    </a:p>
                  </a:txBody>
                  <a:tcPr/>
                </a:tc>
                <a:tc>
                  <a:txBody>
                    <a:bodyPr/>
                    <a:lstStyle/>
                    <a:p>
                      <a:pPr>
                        <a:lnSpc>
                          <a:spcPct val="150000"/>
                        </a:lnSpc>
                      </a:pPr>
                      <a:r>
                        <a:rPr lang="en-US" dirty="0"/>
                        <a:t>26 – 29 September 2024</a:t>
                      </a:r>
                    </a:p>
                  </a:txBody>
                  <a:tcPr/>
                </a:tc>
                <a:extLst>
                  <a:ext uri="{0D108BD9-81ED-4DB2-BD59-A6C34878D82A}">
                    <a16:rowId xmlns:a16="http://schemas.microsoft.com/office/drawing/2014/main" val="792561730"/>
                  </a:ext>
                </a:extLst>
              </a:tr>
            </a:tbl>
          </a:graphicData>
        </a:graphic>
      </p:graphicFrame>
      <p:pic>
        <p:nvPicPr>
          <p:cNvPr id="3" name="Picture 22">
            <a:extLst>
              <a:ext uri="{FF2B5EF4-FFF2-40B4-BE49-F238E27FC236}">
                <a16:creationId xmlns:a16="http://schemas.microsoft.com/office/drawing/2014/main" id="{A1E7973F-2EA0-2133-3AC8-2E813A6A7E7A}"/>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937520" y="5898040"/>
            <a:ext cx="2159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EB209B7C-30A7-8A10-A821-FC00C8CEC7EE}"/>
              </a:ext>
            </a:extLst>
          </p:cNvPr>
          <p:cNvGraphicFramePr>
            <a:graphicFrameLocks noGrp="1"/>
          </p:cNvGraphicFramePr>
          <p:nvPr>
            <p:extLst>
              <p:ext uri="{D42A27DB-BD31-4B8C-83A1-F6EECF244321}">
                <p14:modId xmlns:p14="http://schemas.microsoft.com/office/powerpoint/2010/main" val="393697326"/>
              </p:ext>
            </p:extLst>
          </p:nvPr>
        </p:nvGraphicFramePr>
        <p:xfrm>
          <a:off x="838200" y="4902296"/>
          <a:ext cx="8991294" cy="1132460"/>
        </p:xfrm>
        <a:graphic>
          <a:graphicData uri="http://schemas.openxmlformats.org/drawingml/2006/table">
            <a:tbl>
              <a:tblPr firstRow="1" bandRow="1">
                <a:tableStyleId>{46F890A9-2807-4EBB-B81D-B2AA78EC7F39}</a:tableStyleId>
              </a:tblPr>
              <a:tblGrid>
                <a:gridCol w="4495647">
                  <a:extLst>
                    <a:ext uri="{9D8B030D-6E8A-4147-A177-3AD203B41FA5}">
                      <a16:colId xmlns:a16="http://schemas.microsoft.com/office/drawing/2014/main" val="3040478528"/>
                    </a:ext>
                  </a:extLst>
                </a:gridCol>
                <a:gridCol w="4495647">
                  <a:extLst>
                    <a:ext uri="{9D8B030D-6E8A-4147-A177-3AD203B41FA5}">
                      <a16:colId xmlns:a16="http://schemas.microsoft.com/office/drawing/2014/main" val="3890690624"/>
                    </a:ext>
                  </a:extLst>
                </a:gridCol>
              </a:tblGrid>
              <a:tr h="370840">
                <a:tc>
                  <a:txBody>
                    <a:bodyPr/>
                    <a:lstStyle/>
                    <a:p>
                      <a:pPr algn="ctr">
                        <a:lnSpc>
                          <a:spcPct val="200000"/>
                        </a:lnSpc>
                      </a:pPr>
                      <a:r>
                        <a:rPr lang="en-US" dirty="0"/>
                        <a:t>TARGET</a:t>
                      </a:r>
                    </a:p>
                  </a:txBody>
                  <a:tcPr/>
                </a:tc>
                <a:tc>
                  <a:txBody>
                    <a:bodyPr/>
                    <a:lstStyle/>
                    <a:p>
                      <a:pPr algn="ctr">
                        <a:lnSpc>
                          <a:spcPct val="200000"/>
                        </a:lnSpc>
                      </a:pPr>
                      <a:r>
                        <a:rPr lang="en-US" dirty="0"/>
                        <a:t>ACHIEVED</a:t>
                      </a:r>
                    </a:p>
                  </a:txBody>
                  <a:tcPr/>
                </a:tc>
                <a:extLst>
                  <a:ext uri="{0D108BD9-81ED-4DB2-BD59-A6C34878D82A}">
                    <a16:rowId xmlns:a16="http://schemas.microsoft.com/office/drawing/2014/main" val="449330999"/>
                  </a:ext>
                </a:extLst>
              </a:tr>
              <a:tr h="370840">
                <a:tc>
                  <a:txBody>
                    <a:bodyPr/>
                    <a:lstStyle/>
                    <a:p>
                      <a:pPr>
                        <a:lnSpc>
                          <a:spcPct val="200000"/>
                        </a:lnSpc>
                      </a:pPr>
                      <a:r>
                        <a:rPr lang="en-US" dirty="0"/>
                        <a:t>16x Joint Operations planned and executed</a:t>
                      </a:r>
                    </a:p>
                  </a:txBody>
                  <a:tcPr/>
                </a:tc>
                <a:tc>
                  <a:txBody>
                    <a:bodyPr/>
                    <a:lstStyle/>
                    <a:p>
                      <a:pPr>
                        <a:lnSpc>
                          <a:spcPct val="200000"/>
                        </a:lnSpc>
                      </a:pPr>
                      <a:r>
                        <a:rPr lang="en-US" dirty="0"/>
                        <a:t>17x Joint Operations executed</a:t>
                      </a:r>
                    </a:p>
                  </a:txBody>
                  <a:tcPr/>
                </a:tc>
                <a:extLst>
                  <a:ext uri="{0D108BD9-81ED-4DB2-BD59-A6C34878D82A}">
                    <a16:rowId xmlns:a16="http://schemas.microsoft.com/office/drawing/2014/main" val="2959146811"/>
                  </a:ext>
                </a:extLst>
              </a:tr>
            </a:tbl>
          </a:graphicData>
        </a:graphic>
      </p:graphicFrame>
    </p:spTree>
    <p:extLst>
      <p:ext uri="{BB962C8B-B14F-4D97-AF65-F5344CB8AC3E}">
        <p14:creationId xmlns:p14="http://schemas.microsoft.com/office/powerpoint/2010/main" val="1436099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86297-2044-73F0-C364-BEBB492E91C0}"/>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DC66F52F-B1C3-2DF3-76E3-C60A0A232043}"/>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59C7B4-E695-9C9B-4485-452F2FA80509}"/>
              </a:ext>
            </a:extLst>
          </p:cNvPr>
          <p:cNvSpPr>
            <a:spLocks noGrp="1"/>
          </p:cNvSpPr>
          <p:nvPr>
            <p:ph type="title"/>
          </p:nvPr>
        </p:nvSpPr>
        <p:spPr>
          <a:xfrm>
            <a:off x="838200" y="1155964"/>
            <a:ext cx="10515600" cy="408432"/>
          </a:xfrm>
        </p:spPr>
        <p:txBody>
          <a:bodyPr>
            <a:normAutofit fontScale="90000"/>
          </a:bodyPr>
          <a:lstStyle/>
          <a:p>
            <a:pPr algn="ctr"/>
            <a:r>
              <a:rPr lang="en-US" sz="2400" b="1" dirty="0"/>
              <a:t>OUTCOMES OF OPERATIONS</a:t>
            </a:r>
          </a:p>
        </p:txBody>
      </p:sp>
      <p:graphicFrame>
        <p:nvGraphicFramePr>
          <p:cNvPr id="5" name="Content Placeholder 4">
            <a:extLst>
              <a:ext uri="{FF2B5EF4-FFF2-40B4-BE49-F238E27FC236}">
                <a16:creationId xmlns:a16="http://schemas.microsoft.com/office/drawing/2014/main" id="{3CFA3358-9DA1-132F-704F-04C93AB4553E}"/>
              </a:ext>
            </a:extLst>
          </p:cNvPr>
          <p:cNvGraphicFramePr>
            <a:graphicFrameLocks noGrp="1"/>
          </p:cNvGraphicFramePr>
          <p:nvPr>
            <p:ph idx="1"/>
            <p:extLst>
              <p:ext uri="{D42A27DB-BD31-4B8C-83A1-F6EECF244321}">
                <p14:modId xmlns:p14="http://schemas.microsoft.com/office/powerpoint/2010/main" val="3600953772"/>
              </p:ext>
            </p:extLst>
          </p:nvPr>
        </p:nvGraphicFramePr>
        <p:xfrm>
          <a:off x="-1" y="1564397"/>
          <a:ext cx="12192000" cy="3088022"/>
        </p:xfrm>
        <a:graphic>
          <a:graphicData uri="http://schemas.openxmlformats.org/drawingml/2006/table">
            <a:tbl>
              <a:tblPr firstRow="1" bandRow="1">
                <a:tableStyleId>{46F890A9-2807-4EBB-B81D-B2AA78EC7F39}</a:tableStyleId>
              </a:tblPr>
              <a:tblGrid>
                <a:gridCol w="2032000">
                  <a:extLst>
                    <a:ext uri="{9D8B030D-6E8A-4147-A177-3AD203B41FA5}">
                      <a16:colId xmlns:a16="http://schemas.microsoft.com/office/drawing/2014/main" val="1268744124"/>
                    </a:ext>
                  </a:extLst>
                </a:gridCol>
                <a:gridCol w="2032000">
                  <a:extLst>
                    <a:ext uri="{9D8B030D-6E8A-4147-A177-3AD203B41FA5}">
                      <a16:colId xmlns:a16="http://schemas.microsoft.com/office/drawing/2014/main" val="2347491774"/>
                    </a:ext>
                  </a:extLst>
                </a:gridCol>
                <a:gridCol w="2032000">
                  <a:extLst>
                    <a:ext uri="{9D8B030D-6E8A-4147-A177-3AD203B41FA5}">
                      <a16:colId xmlns:a16="http://schemas.microsoft.com/office/drawing/2014/main" val="3964556840"/>
                    </a:ext>
                  </a:extLst>
                </a:gridCol>
                <a:gridCol w="2032000">
                  <a:extLst>
                    <a:ext uri="{9D8B030D-6E8A-4147-A177-3AD203B41FA5}">
                      <a16:colId xmlns:a16="http://schemas.microsoft.com/office/drawing/2014/main" val="3021944463"/>
                    </a:ext>
                  </a:extLst>
                </a:gridCol>
                <a:gridCol w="2032000">
                  <a:extLst>
                    <a:ext uri="{9D8B030D-6E8A-4147-A177-3AD203B41FA5}">
                      <a16:colId xmlns:a16="http://schemas.microsoft.com/office/drawing/2014/main" val="488379489"/>
                    </a:ext>
                  </a:extLst>
                </a:gridCol>
                <a:gridCol w="2032000">
                  <a:extLst>
                    <a:ext uri="{9D8B030D-6E8A-4147-A177-3AD203B41FA5}">
                      <a16:colId xmlns:a16="http://schemas.microsoft.com/office/drawing/2014/main" val="2572199925"/>
                    </a:ext>
                  </a:extLst>
                </a:gridCol>
              </a:tblGrid>
              <a:tr h="940630">
                <a:tc>
                  <a:txBody>
                    <a:bodyPr/>
                    <a:lstStyle/>
                    <a:p>
                      <a:pPr algn="ctr"/>
                      <a:r>
                        <a:rPr lang="en-US" dirty="0"/>
                        <a:t>PROVINCE</a:t>
                      </a:r>
                    </a:p>
                  </a:txBody>
                  <a:tcPr/>
                </a:tc>
                <a:tc>
                  <a:txBody>
                    <a:bodyPr/>
                    <a:lstStyle/>
                    <a:p>
                      <a:pPr algn="ctr"/>
                      <a:r>
                        <a:rPr lang="en-US" dirty="0"/>
                        <a:t>NUMBER OF JOINT OPERATIONS</a:t>
                      </a:r>
                    </a:p>
                  </a:txBody>
                  <a:tcPr/>
                </a:tc>
                <a:tc>
                  <a:txBody>
                    <a:bodyPr/>
                    <a:lstStyle/>
                    <a:p>
                      <a:pPr algn="ctr"/>
                      <a:r>
                        <a:rPr lang="en-US" dirty="0"/>
                        <a:t>NUMBER OF FINES</a:t>
                      </a:r>
                    </a:p>
                  </a:txBody>
                  <a:tcPr/>
                </a:tc>
                <a:tc>
                  <a:txBody>
                    <a:bodyPr/>
                    <a:lstStyle/>
                    <a:p>
                      <a:pPr algn="ctr"/>
                      <a:r>
                        <a:rPr lang="en-US" dirty="0"/>
                        <a:t>AMOUNT OF FINES</a:t>
                      </a:r>
                    </a:p>
                  </a:txBody>
                  <a:tcPr/>
                </a:tc>
                <a:tc>
                  <a:txBody>
                    <a:bodyPr/>
                    <a:lstStyle/>
                    <a:p>
                      <a:pPr algn="ctr"/>
                      <a:r>
                        <a:rPr lang="en-US" dirty="0"/>
                        <a:t>CASE DOCKETS REGISTERED</a:t>
                      </a:r>
                    </a:p>
                  </a:txBody>
                  <a:tcPr/>
                </a:tc>
                <a:tc>
                  <a:txBody>
                    <a:bodyPr/>
                    <a:lstStyle/>
                    <a:p>
                      <a:pPr algn="ctr"/>
                      <a:r>
                        <a:rPr lang="en-US" dirty="0"/>
                        <a:t>NUMBER OF ARRESTS</a:t>
                      </a:r>
                    </a:p>
                  </a:txBody>
                  <a:tcPr/>
                </a:tc>
                <a:extLst>
                  <a:ext uri="{0D108BD9-81ED-4DB2-BD59-A6C34878D82A}">
                    <a16:rowId xmlns:a16="http://schemas.microsoft.com/office/drawing/2014/main" val="3797514"/>
                  </a:ext>
                </a:extLst>
              </a:tr>
              <a:tr h="474711">
                <a:tc>
                  <a:txBody>
                    <a:bodyPr/>
                    <a:lstStyle/>
                    <a:p>
                      <a:r>
                        <a:rPr lang="en-US" b="1" dirty="0"/>
                        <a:t>WESTERN CAPE</a:t>
                      </a:r>
                    </a:p>
                  </a:txBody>
                  <a:tcPr/>
                </a:tc>
                <a:tc>
                  <a:txBody>
                    <a:bodyPr/>
                    <a:lstStyle/>
                    <a:p>
                      <a:r>
                        <a:rPr lang="en-US" dirty="0"/>
                        <a:t>5</a:t>
                      </a:r>
                    </a:p>
                  </a:txBody>
                  <a:tcPr/>
                </a:tc>
                <a:tc>
                  <a:txBody>
                    <a:bodyPr/>
                    <a:lstStyle/>
                    <a:p>
                      <a:r>
                        <a:rPr lang="en-US" dirty="0"/>
                        <a:t>17</a:t>
                      </a:r>
                    </a:p>
                  </a:txBody>
                  <a:tcPr/>
                </a:tc>
                <a:tc>
                  <a:txBody>
                    <a:bodyPr/>
                    <a:lstStyle/>
                    <a:p>
                      <a:r>
                        <a:rPr lang="en-US" dirty="0"/>
                        <a:t>R4 200.00</a:t>
                      </a:r>
                    </a:p>
                  </a:txBody>
                  <a:tcPr/>
                </a:tc>
                <a:tc>
                  <a:txBody>
                    <a:bodyPr/>
                    <a:lstStyle/>
                    <a:p>
                      <a:r>
                        <a:rPr lang="en-US" dirty="0"/>
                        <a:t>32</a:t>
                      </a:r>
                    </a:p>
                  </a:txBody>
                  <a:tcPr/>
                </a:tc>
                <a:tc>
                  <a:txBody>
                    <a:bodyPr/>
                    <a:lstStyle/>
                    <a:p>
                      <a:r>
                        <a:rPr lang="en-US" dirty="0"/>
                        <a:t>05</a:t>
                      </a:r>
                    </a:p>
                  </a:txBody>
                  <a:tcPr/>
                </a:tc>
                <a:extLst>
                  <a:ext uri="{0D108BD9-81ED-4DB2-BD59-A6C34878D82A}">
                    <a16:rowId xmlns:a16="http://schemas.microsoft.com/office/drawing/2014/main" val="1212658424"/>
                  </a:ext>
                </a:extLst>
              </a:tr>
              <a:tr h="468542">
                <a:tc>
                  <a:txBody>
                    <a:bodyPr/>
                    <a:lstStyle/>
                    <a:p>
                      <a:r>
                        <a:rPr lang="en-US" b="1" dirty="0"/>
                        <a:t>EASTERN CAPE</a:t>
                      </a:r>
                    </a:p>
                  </a:txBody>
                  <a:tcPr/>
                </a:tc>
                <a:tc>
                  <a:txBody>
                    <a:bodyPr/>
                    <a:lstStyle/>
                    <a:p>
                      <a:r>
                        <a:rPr lang="en-US" dirty="0"/>
                        <a:t>3</a:t>
                      </a:r>
                    </a:p>
                  </a:txBody>
                  <a:tcPr/>
                </a:tc>
                <a:tc>
                  <a:txBody>
                    <a:bodyPr/>
                    <a:lstStyle/>
                    <a:p>
                      <a:r>
                        <a:rPr lang="en-US" dirty="0"/>
                        <a:t>16</a:t>
                      </a:r>
                    </a:p>
                  </a:txBody>
                  <a:tcPr/>
                </a:tc>
                <a:tc>
                  <a:txBody>
                    <a:bodyPr/>
                    <a:lstStyle/>
                    <a:p>
                      <a:r>
                        <a:rPr lang="en-US" dirty="0"/>
                        <a:t>R33 400.00</a:t>
                      </a:r>
                    </a:p>
                  </a:txBody>
                  <a:tcPr/>
                </a:tc>
                <a:tc>
                  <a:txBody>
                    <a:bodyPr/>
                    <a:lstStyle/>
                    <a:p>
                      <a:r>
                        <a:rPr lang="en-US" dirty="0"/>
                        <a:t>35</a:t>
                      </a:r>
                    </a:p>
                  </a:txBody>
                  <a:tcPr/>
                </a:tc>
                <a:tc>
                  <a:txBody>
                    <a:bodyPr/>
                    <a:lstStyle/>
                    <a:p>
                      <a:r>
                        <a:rPr lang="en-US" dirty="0"/>
                        <a:t>32</a:t>
                      </a:r>
                    </a:p>
                  </a:txBody>
                  <a:tcPr/>
                </a:tc>
                <a:extLst>
                  <a:ext uri="{0D108BD9-81ED-4DB2-BD59-A6C34878D82A}">
                    <a16:rowId xmlns:a16="http://schemas.microsoft.com/office/drawing/2014/main" val="1906755024"/>
                  </a:ext>
                </a:extLst>
              </a:tr>
              <a:tr h="550843">
                <a:tc>
                  <a:txBody>
                    <a:bodyPr/>
                    <a:lstStyle/>
                    <a:p>
                      <a:r>
                        <a:rPr lang="en-US" b="1" dirty="0"/>
                        <a:t>NORTHERN CAPE</a:t>
                      </a:r>
                    </a:p>
                  </a:txBody>
                  <a:tcPr/>
                </a:tc>
                <a:tc>
                  <a:txBody>
                    <a:bodyPr/>
                    <a:lstStyle/>
                    <a:p>
                      <a:r>
                        <a:rPr lang="en-US" dirty="0"/>
                        <a:t>5</a:t>
                      </a:r>
                    </a:p>
                  </a:txBody>
                  <a:tcPr/>
                </a:tc>
                <a:tc>
                  <a:txBody>
                    <a:bodyPr/>
                    <a:lstStyle/>
                    <a:p>
                      <a:r>
                        <a:rPr lang="en-US" dirty="0"/>
                        <a:t>24</a:t>
                      </a:r>
                    </a:p>
                  </a:txBody>
                  <a:tcPr/>
                </a:tc>
                <a:tc>
                  <a:txBody>
                    <a:bodyPr/>
                    <a:lstStyle/>
                    <a:p>
                      <a:r>
                        <a:rPr lang="en-US" dirty="0"/>
                        <a:t>R20 400.00</a:t>
                      </a:r>
                    </a:p>
                  </a:txBody>
                  <a:tcPr/>
                </a:tc>
                <a:tc>
                  <a:txBody>
                    <a:bodyPr/>
                    <a:lstStyle/>
                    <a:p>
                      <a:r>
                        <a:rPr lang="en-US" dirty="0"/>
                        <a:t>19</a:t>
                      </a:r>
                    </a:p>
                  </a:txBody>
                  <a:tcPr/>
                </a:tc>
                <a:tc>
                  <a:txBody>
                    <a:bodyPr/>
                    <a:lstStyle/>
                    <a:p>
                      <a:r>
                        <a:rPr lang="en-US" dirty="0"/>
                        <a:t>29</a:t>
                      </a:r>
                    </a:p>
                  </a:txBody>
                  <a:tcPr/>
                </a:tc>
                <a:extLst>
                  <a:ext uri="{0D108BD9-81ED-4DB2-BD59-A6C34878D82A}">
                    <a16:rowId xmlns:a16="http://schemas.microsoft.com/office/drawing/2014/main" val="573467372"/>
                  </a:ext>
                </a:extLst>
              </a:tr>
              <a:tr h="653296">
                <a:tc>
                  <a:txBody>
                    <a:bodyPr/>
                    <a:lstStyle/>
                    <a:p>
                      <a:r>
                        <a:rPr lang="en-US" b="1" dirty="0"/>
                        <a:t>KWAZULU-NATAL</a:t>
                      </a:r>
                    </a:p>
                  </a:txBody>
                  <a:tcPr/>
                </a:tc>
                <a:tc>
                  <a:txBody>
                    <a:bodyPr/>
                    <a:lstStyle/>
                    <a:p>
                      <a:r>
                        <a:rPr lang="en-US" dirty="0"/>
                        <a:t>4</a:t>
                      </a:r>
                    </a:p>
                  </a:txBody>
                  <a:tcPr/>
                </a:tc>
                <a:tc>
                  <a:txBody>
                    <a:bodyPr/>
                    <a:lstStyle/>
                    <a:p>
                      <a:r>
                        <a:rPr lang="en-US" dirty="0"/>
                        <a:t>93</a:t>
                      </a:r>
                    </a:p>
                  </a:txBody>
                  <a:tcPr/>
                </a:tc>
                <a:tc>
                  <a:txBody>
                    <a:bodyPr/>
                    <a:lstStyle/>
                    <a:p>
                      <a:r>
                        <a:rPr lang="en-US" dirty="0"/>
                        <a:t>R64 000.00</a:t>
                      </a:r>
                    </a:p>
                  </a:txBody>
                  <a:tcPr/>
                </a:tc>
                <a:tc>
                  <a:txBody>
                    <a:bodyPr/>
                    <a:lstStyle/>
                    <a:p>
                      <a:r>
                        <a:rPr lang="en-US" dirty="0"/>
                        <a:t>71</a:t>
                      </a:r>
                    </a:p>
                  </a:txBody>
                  <a:tcPr/>
                </a:tc>
                <a:tc>
                  <a:txBody>
                    <a:bodyPr/>
                    <a:lstStyle/>
                    <a:p>
                      <a:r>
                        <a:rPr lang="en-US" dirty="0"/>
                        <a:t>22</a:t>
                      </a:r>
                    </a:p>
                  </a:txBody>
                  <a:tcPr/>
                </a:tc>
                <a:extLst>
                  <a:ext uri="{0D108BD9-81ED-4DB2-BD59-A6C34878D82A}">
                    <a16:rowId xmlns:a16="http://schemas.microsoft.com/office/drawing/2014/main" val="2807852610"/>
                  </a:ext>
                </a:extLst>
              </a:tr>
            </a:tbl>
          </a:graphicData>
        </a:graphic>
      </p:graphicFrame>
      <p:pic>
        <p:nvPicPr>
          <p:cNvPr id="3" name="Picture 22">
            <a:extLst>
              <a:ext uri="{FF2B5EF4-FFF2-40B4-BE49-F238E27FC236}">
                <a16:creationId xmlns:a16="http://schemas.microsoft.com/office/drawing/2014/main" id="{2A89BC20-3AEF-8948-476C-1A62E05B25EB}"/>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64240" y="4690976"/>
            <a:ext cx="2159000" cy="183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102D485-0EDD-9D57-DDCC-6CB67F1A3CE8}"/>
              </a:ext>
            </a:extLst>
          </p:cNvPr>
          <p:cNvPicPr>
            <a:picLocks noChangeAspect="1"/>
          </p:cNvPicPr>
          <p:nvPr/>
        </p:nvPicPr>
        <p:blipFill rotWithShape="1">
          <a:blip r:embed="rId4"/>
          <a:srcRect l="3632" t="14728" r="-3632" b="9917"/>
          <a:stretch/>
        </p:blipFill>
        <p:spPr>
          <a:xfrm>
            <a:off x="95480" y="4690976"/>
            <a:ext cx="1997725" cy="1833204"/>
          </a:xfrm>
          <a:prstGeom prst="rect">
            <a:avLst/>
          </a:prstGeom>
        </p:spPr>
      </p:pic>
      <p:pic>
        <p:nvPicPr>
          <p:cNvPr id="7" name="Picture 6">
            <a:extLst>
              <a:ext uri="{FF2B5EF4-FFF2-40B4-BE49-F238E27FC236}">
                <a16:creationId xmlns:a16="http://schemas.microsoft.com/office/drawing/2014/main" id="{B405BA95-3052-402D-6B8E-48CD0AB572C9}"/>
              </a:ext>
            </a:extLst>
          </p:cNvPr>
          <p:cNvPicPr>
            <a:picLocks noChangeAspect="1"/>
          </p:cNvPicPr>
          <p:nvPr/>
        </p:nvPicPr>
        <p:blipFill rotWithShape="1">
          <a:blip r:embed="rId5"/>
          <a:srcRect l="19816" t="16111" r="12753"/>
          <a:stretch/>
        </p:blipFill>
        <p:spPr>
          <a:xfrm>
            <a:off x="10355855" y="4690976"/>
            <a:ext cx="1824839" cy="1833206"/>
          </a:xfrm>
          <a:prstGeom prst="rect">
            <a:avLst/>
          </a:prstGeom>
        </p:spPr>
      </p:pic>
    </p:spTree>
    <p:extLst>
      <p:ext uri="{BB962C8B-B14F-4D97-AF65-F5344CB8AC3E}">
        <p14:creationId xmlns:p14="http://schemas.microsoft.com/office/powerpoint/2010/main" val="2053035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DB636-8203-82D7-035A-5BBAECA997DD}"/>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F41D986A-ECA6-6256-29BF-A2163F43FEBA}"/>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5493AB-EB1D-7BB6-1EAD-48B53668C925}"/>
              </a:ext>
            </a:extLst>
          </p:cNvPr>
          <p:cNvSpPr>
            <a:spLocks noGrp="1"/>
          </p:cNvSpPr>
          <p:nvPr>
            <p:ph type="title"/>
          </p:nvPr>
        </p:nvSpPr>
        <p:spPr>
          <a:xfrm>
            <a:off x="838200" y="1070619"/>
            <a:ext cx="10515600" cy="559877"/>
          </a:xfrm>
        </p:spPr>
        <p:txBody>
          <a:bodyPr>
            <a:normAutofit/>
          </a:bodyPr>
          <a:lstStyle/>
          <a:p>
            <a:pPr algn="ctr"/>
            <a:r>
              <a:rPr lang="en-US" sz="2400" b="1" dirty="0"/>
              <a:t>ACHIEVEMENTS</a:t>
            </a:r>
          </a:p>
        </p:txBody>
      </p:sp>
      <p:graphicFrame>
        <p:nvGraphicFramePr>
          <p:cNvPr id="5" name="Content Placeholder 4">
            <a:extLst>
              <a:ext uri="{FF2B5EF4-FFF2-40B4-BE49-F238E27FC236}">
                <a16:creationId xmlns:a16="http://schemas.microsoft.com/office/drawing/2014/main" id="{DE2738B9-C9D6-3F91-AA44-3A93E39E6459}"/>
              </a:ext>
            </a:extLst>
          </p:cNvPr>
          <p:cNvGraphicFramePr>
            <a:graphicFrameLocks noGrp="1"/>
          </p:cNvGraphicFramePr>
          <p:nvPr>
            <p:ph idx="1"/>
            <p:extLst>
              <p:ext uri="{D42A27DB-BD31-4B8C-83A1-F6EECF244321}">
                <p14:modId xmlns:p14="http://schemas.microsoft.com/office/powerpoint/2010/main" val="4236614308"/>
              </p:ext>
            </p:extLst>
          </p:nvPr>
        </p:nvGraphicFramePr>
        <p:xfrm>
          <a:off x="323161" y="1630496"/>
          <a:ext cx="11545677" cy="5038522"/>
        </p:xfrm>
        <a:graphic>
          <a:graphicData uri="http://schemas.openxmlformats.org/drawingml/2006/table">
            <a:tbl>
              <a:tblPr firstRow="1" bandRow="1">
                <a:tableStyleId>{46F890A9-2807-4EBB-B81D-B2AA78EC7F39}</a:tableStyleId>
              </a:tblPr>
              <a:tblGrid>
                <a:gridCol w="4667480">
                  <a:extLst>
                    <a:ext uri="{9D8B030D-6E8A-4147-A177-3AD203B41FA5}">
                      <a16:colId xmlns:a16="http://schemas.microsoft.com/office/drawing/2014/main" val="2464621666"/>
                    </a:ext>
                  </a:extLst>
                </a:gridCol>
                <a:gridCol w="3029638">
                  <a:extLst>
                    <a:ext uri="{9D8B030D-6E8A-4147-A177-3AD203B41FA5}">
                      <a16:colId xmlns:a16="http://schemas.microsoft.com/office/drawing/2014/main" val="1085820067"/>
                    </a:ext>
                  </a:extLst>
                </a:gridCol>
                <a:gridCol w="3848559">
                  <a:extLst>
                    <a:ext uri="{9D8B030D-6E8A-4147-A177-3AD203B41FA5}">
                      <a16:colId xmlns:a16="http://schemas.microsoft.com/office/drawing/2014/main" val="608071927"/>
                    </a:ext>
                  </a:extLst>
                </a:gridCol>
              </a:tblGrid>
              <a:tr h="504060">
                <a:tc gridSpan="3">
                  <a:txBody>
                    <a:bodyPr/>
                    <a:lstStyle/>
                    <a:p>
                      <a:pPr algn="ctr"/>
                      <a:r>
                        <a:rPr lang="en-US" dirty="0"/>
                        <a:t>CONFISCATIONS – MARINE RESOURCES</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60483810"/>
                  </a:ext>
                </a:extLst>
              </a:tr>
              <a:tr h="504060">
                <a:tc>
                  <a:txBody>
                    <a:bodyPr/>
                    <a:lstStyle/>
                    <a:p>
                      <a:r>
                        <a:rPr lang="en-US" b="1" dirty="0">
                          <a:solidFill>
                            <a:schemeClr val="tx1"/>
                          </a:solidFill>
                        </a:rPr>
                        <a:t>ITEM</a:t>
                      </a:r>
                    </a:p>
                  </a:txBody>
                  <a:tcPr/>
                </a:tc>
                <a:tc>
                  <a:txBody>
                    <a:bodyPr/>
                    <a:lstStyle/>
                    <a:p>
                      <a:r>
                        <a:rPr lang="en-US" b="1" dirty="0">
                          <a:solidFill>
                            <a:schemeClr val="tx1"/>
                          </a:solidFill>
                        </a:rPr>
                        <a:t>QUANTITY</a:t>
                      </a:r>
                    </a:p>
                  </a:txBody>
                  <a:tcPr/>
                </a:tc>
                <a:tc>
                  <a:txBody>
                    <a:bodyPr/>
                    <a:lstStyle/>
                    <a:p>
                      <a:r>
                        <a:rPr lang="en-US" b="1" dirty="0">
                          <a:solidFill>
                            <a:schemeClr val="tx1"/>
                          </a:solidFill>
                        </a:rPr>
                        <a:t>VALUE</a:t>
                      </a:r>
                    </a:p>
                  </a:txBody>
                  <a:tcPr/>
                </a:tc>
                <a:extLst>
                  <a:ext uri="{0D108BD9-81ED-4DB2-BD59-A6C34878D82A}">
                    <a16:rowId xmlns:a16="http://schemas.microsoft.com/office/drawing/2014/main" val="2099279545"/>
                  </a:ext>
                </a:extLst>
              </a:tr>
              <a:tr h="870022">
                <a:tc>
                  <a:txBody>
                    <a:bodyPr/>
                    <a:lstStyle/>
                    <a:p>
                      <a:r>
                        <a:rPr lang="en-US" dirty="0"/>
                        <a:t>Abalone (dry and wet)</a:t>
                      </a:r>
                    </a:p>
                  </a:txBody>
                  <a:tcPr/>
                </a:tc>
                <a:tc>
                  <a:txBody>
                    <a:bodyPr/>
                    <a:lstStyle/>
                    <a:p>
                      <a:r>
                        <a:rPr lang="en-US" dirty="0"/>
                        <a:t>44 557</a:t>
                      </a:r>
                    </a:p>
                  </a:txBody>
                  <a:tcPr/>
                </a:tc>
                <a:tc>
                  <a:txBody>
                    <a:bodyPr/>
                    <a:lstStyle/>
                    <a:p>
                      <a:r>
                        <a:rPr lang="en-US" dirty="0"/>
                        <a:t>R13 706 245.77</a:t>
                      </a:r>
                    </a:p>
                  </a:txBody>
                  <a:tcPr/>
                </a:tc>
                <a:extLst>
                  <a:ext uri="{0D108BD9-81ED-4DB2-BD59-A6C34878D82A}">
                    <a16:rowId xmlns:a16="http://schemas.microsoft.com/office/drawing/2014/main" val="3296613683"/>
                  </a:ext>
                </a:extLst>
              </a:tr>
              <a:tr h="504060">
                <a:tc>
                  <a:txBody>
                    <a:bodyPr/>
                    <a:lstStyle/>
                    <a:p>
                      <a:r>
                        <a:rPr lang="en-US" dirty="0"/>
                        <a:t>Rock lobster (whole)</a:t>
                      </a:r>
                    </a:p>
                  </a:txBody>
                  <a:tcPr/>
                </a:tc>
                <a:tc>
                  <a:txBody>
                    <a:bodyPr/>
                    <a:lstStyle/>
                    <a:p>
                      <a:r>
                        <a:rPr lang="en-US" dirty="0"/>
                        <a:t>2796</a:t>
                      </a:r>
                    </a:p>
                  </a:txBody>
                  <a:tcPr/>
                </a:tc>
                <a:tc>
                  <a:txBody>
                    <a:bodyPr/>
                    <a:lstStyle/>
                    <a:p>
                      <a:r>
                        <a:rPr lang="en-US" dirty="0"/>
                        <a:t>R291 299.10</a:t>
                      </a:r>
                    </a:p>
                  </a:txBody>
                  <a:tcPr/>
                </a:tc>
                <a:extLst>
                  <a:ext uri="{0D108BD9-81ED-4DB2-BD59-A6C34878D82A}">
                    <a16:rowId xmlns:a16="http://schemas.microsoft.com/office/drawing/2014/main" val="2443327631"/>
                  </a:ext>
                </a:extLst>
              </a:tr>
              <a:tr h="504060">
                <a:tc>
                  <a:txBody>
                    <a:bodyPr/>
                    <a:lstStyle/>
                    <a:p>
                      <a:r>
                        <a:rPr lang="en-US" dirty="0"/>
                        <a:t>Rock lobster (tails)</a:t>
                      </a:r>
                    </a:p>
                  </a:txBody>
                  <a:tcPr/>
                </a:tc>
                <a:tc>
                  <a:txBody>
                    <a:bodyPr/>
                    <a:lstStyle/>
                    <a:p>
                      <a:r>
                        <a:rPr lang="en-US" dirty="0"/>
                        <a:t>12</a:t>
                      </a:r>
                    </a:p>
                  </a:txBody>
                  <a:tcPr/>
                </a:tc>
                <a:tc>
                  <a:txBody>
                    <a:bodyPr/>
                    <a:lstStyle/>
                    <a:p>
                      <a:r>
                        <a:rPr lang="en-US" dirty="0"/>
                        <a:t>R6 000.00</a:t>
                      </a:r>
                    </a:p>
                  </a:txBody>
                  <a:tcPr/>
                </a:tc>
                <a:extLst>
                  <a:ext uri="{0D108BD9-81ED-4DB2-BD59-A6C34878D82A}">
                    <a16:rowId xmlns:a16="http://schemas.microsoft.com/office/drawing/2014/main" val="2879168132"/>
                  </a:ext>
                </a:extLst>
              </a:tr>
              <a:tr h="504060">
                <a:tc>
                  <a:txBody>
                    <a:bodyPr/>
                    <a:lstStyle/>
                    <a:p>
                      <a:r>
                        <a:rPr lang="en-US" dirty="0"/>
                        <a:t>Shell fish (Mussels, limpets, Oyster, Alikreukel)</a:t>
                      </a:r>
                    </a:p>
                  </a:txBody>
                  <a:tcPr/>
                </a:tc>
                <a:tc>
                  <a:txBody>
                    <a:bodyPr/>
                    <a:lstStyle/>
                    <a:p>
                      <a:r>
                        <a:rPr lang="en-US" dirty="0"/>
                        <a:t>509</a:t>
                      </a:r>
                    </a:p>
                  </a:txBody>
                  <a:tcPr/>
                </a:tc>
                <a:tc>
                  <a:txBody>
                    <a:bodyPr/>
                    <a:lstStyle/>
                    <a:p>
                      <a:r>
                        <a:rPr lang="en-US" dirty="0"/>
                        <a:t>R16 924.00</a:t>
                      </a:r>
                    </a:p>
                  </a:txBody>
                  <a:tcPr/>
                </a:tc>
                <a:extLst>
                  <a:ext uri="{0D108BD9-81ED-4DB2-BD59-A6C34878D82A}">
                    <a16:rowId xmlns:a16="http://schemas.microsoft.com/office/drawing/2014/main" val="3606993694"/>
                  </a:ext>
                </a:extLst>
              </a:tr>
              <a:tr h="504060">
                <a:tc>
                  <a:txBody>
                    <a:bodyPr/>
                    <a:lstStyle/>
                    <a:p>
                      <a:r>
                        <a:rPr lang="en-US" dirty="0"/>
                        <a:t>Prawns</a:t>
                      </a:r>
                    </a:p>
                  </a:txBody>
                  <a:tcPr/>
                </a:tc>
                <a:tc>
                  <a:txBody>
                    <a:bodyPr/>
                    <a:lstStyle/>
                    <a:p>
                      <a:r>
                        <a:rPr lang="en-US" dirty="0"/>
                        <a:t>692</a:t>
                      </a:r>
                    </a:p>
                  </a:txBody>
                  <a:tcPr/>
                </a:tc>
                <a:tc>
                  <a:txBody>
                    <a:bodyPr/>
                    <a:lstStyle/>
                    <a:p>
                      <a:r>
                        <a:rPr lang="en-US" dirty="0"/>
                        <a:t>R21 000.00</a:t>
                      </a:r>
                    </a:p>
                  </a:txBody>
                  <a:tcPr/>
                </a:tc>
                <a:extLst>
                  <a:ext uri="{0D108BD9-81ED-4DB2-BD59-A6C34878D82A}">
                    <a16:rowId xmlns:a16="http://schemas.microsoft.com/office/drawing/2014/main" val="3402739774"/>
                  </a:ext>
                </a:extLst>
              </a:tr>
              <a:tr h="504060">
                <a:tc>
                  <a:txBody>
                    <a:bodyPr/>
                    <a:lstStyle/>
                    <a:p>
                      <a:r>
                        <a:rPr lang="en-US" dirty="0"/>
                        <a:t>Line Fish (various species)</a:t>
                      </a:r>
                    </a:p>
                  </a:txBody>
                  <a:tcPr/>
                </a:tc>
                <a:tc>
                  <a:txBody>
                    <a:bodyPr/>
                    <a:lstStyle/>
                    <a:p>
                      <a:r>
                        <a:rPr lang="en-US" dirty="0"/>
                        <a:t>3480</a:t>
                      </a:r>
                    </a:p>
                  </a:txBody>
                  <a:tcPr/>
                </a:tc>
                <a:tc>
                  <a:txBody>
                    <a:bodyPr/>
                    <a:lstStyle/>
                    <a:p>
                      <a:r>
                        <a:rPr lang="en-US" dirty="0"/>
                        <a:t>R1 487 310.00</a:t>
                      </a:r>
                    </a:p>
                  </a:txBody>
                  <a:tcPr/>
                </a:tc>
                <a:extLst>
                  <a:ext uri="{0D108BD9-81ED-4DB2-BD59-A6C34878D82A}">
                    <a16:rowId xmlns:a16="http://schemas.microsoft.com/office/drawing/2014/main" val="131947852"/>
                  </a:ext>
                </a:extLst>
              </a:tr>
              <a:tr h="504060">
                <a:tc>
                  <a:txBody>
                    <a:bodyPr/>
                    <a:lstStyle/>
                    <a:p>
                      <a:r>
                        <a:rPr lang="en-US" dirty="0"/>
                        <a:t>TOTAL</a:t>
                      </a:r>
                    </a:p>
                  </a:txBody>
                  <a:tcPr/>
                </a:tc>
                <a:tc>
                  <a:txBody>
                    <a:bodyPr/>
                    <a:lstStyle/>
                    <a:p>
                      <a:endParaRPr lang="en-US" dirty="0"/>
                    </a:p>
                  </a:txBody>
                  <a:tcPr/>
                </a:tc>
                <a:tc>
                  <a:txBody>
                    <a:bodyPr/>
                    <a:lstStyle/>
                    <a:p>
                      <a:r>
                        <a:rPr lang="en-US" b="1" dirty="0"/>
                        <a:t>R15 528 778.80</a:t>
                      </a:r>
                    </a:p>
                  </a:txBody>
                  <a:tcPr/>
                </a:tc>
                <a:extLst>
                  <a:ext uri="{0D108BD9-81ED-4DB2-BD59-A6C34878D82A}">
                    <a16:rowId xmlns:a16="http://schemas.microsoft.com/office/drawing/2014/main" val="3276993023"/>
                  </a:ext>
                </a:extLst>
              </a:tr>
            </a:tbl>
          </a:graphicData>
        </a:graphic>
      </p:graphicFrame>
    </p:spTree>
    <p:extLst>
      <p:ext uri="{BB962C8B-B14F-4D97-AF65-F5344CB8AC3E}">
        <p14:creationId xmlns:p14="http://schemas.microsoft.com/office/powerpoint/2010/main" val="1900147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F2AB0-9BAF-FB33-1246-B7FC45237167}"/>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C692C69E-9151-AF27-5CFD-676DD4206E01}"/>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308472"/>
            <a:ext cx="12192000" cy="6858000"/>
          </a:xfrm>
          <a:prstGeom prst="rect">
            <a:avLst/>
          </a:prstGeom>
        </p:spPr>
      </p:pic>
      <p:sp>
        <p:nvSpPr>
          <p:cNvPr id="2" name="Title 1">
            <a:extLst>
              <a:ext uri="{FF2B5EF4-FFF2-40B4-BE49-F238E27FC236}">
                <a16:creationId xmlns:a16="http://schemas.microsoft.com/office/drawing/2014/main" id="{33B44B69-4004-CC88-A8F3-E011D3BA4FD2}"/>
              </a:ext>
            </a:extLst>
          </p:cNvPr>
          <p:cNvSpPr>
            <a:spLocks noGrp="1"/>
          </p:cNvSpPr>
          <p:nvPr>
            <p:ph type="title"/>
          </p:nvPr>
        </p:nvSpPr>
        <p:spPr>
          <a:xfrm>
            <a:off x="838199" y="1226233"/>
            <a:ext cx="10515600" cy="559877"/>
          </a:xfrm>
        </p:spPr>
        <p:txBody>
          <a:bodyPr>
            <a:normAutofit/>
          </a:bodyPr>
          <a:lstStyle/>
          <a:p>
            <a:pPr algn="ctr"/>
            <a:r>
              <a:rPr lang="en-US" sz="2400" b="1" dirty="0"/>
              <a:t>ACHIEVEMENTS</a:t>
            </a:r>
          </a:p>
        </p:txBody>
      </p:sp>
      <p:graphicFrame>
        <p:nvGraphicFramePr>
          <p:cNvPr id="5" name="Content Placeholder 4">
            <a:extLst>
              <a:ext uri="{FF2B5EF4-FFF2-40B4-BE49-F238E27FC236}">
                <a16:creationId xmlns:a16="http://schemas.microsoft.com/office/drawing/2014/main" id="{2D43803E-4422-53E3-A31E-22FB07DA923F}"/>
              </a:ext>
            </a:extLst>
          </p:cNvPr>
          <p:cNvGraphicFramePr>
            <a:graphicFrameLocks noGrp="1"/>
          </p:cNvGraphicFramePr>
          <p:nvPr>
            <p:ph idx="1"/>
            <p:extLst>
              <p:ext uri="{D42A27DB-BD31-4B8C-83A1-F6EECF244321}">
                <p14:modId xmlns:p14="http://schemas.microsoft.com/office/powerpoint/2010/main" val="4204994888"/>
              </p:ext>
            </p:extLst>
          </p:nvPr>
        </p:nvGraphicFramePr>
        <p:xfrm>
          <a:off x="323161" y="1841441"/>
          <a:ext cx="11545677" cy="3877470"/>
        </p:xfrm>
        <a:graphic>
          <a:graphicData uri="http://schemas.openxmlformats.org/drawingml/2006/table">
            <a:tbl>
              <a:tblPr firstRow="1" bandRow="1">
                <a:tableStyleId>{46F890A9-2807-4EBB-B81D-B2AA78EC7F39}</a:tableStyleId>
              </a:tblPr>
              <a:tblGrid>
                <a:gridCol w="4667480">
                  <a:extLst>
                    <a:ext uri="{9D8B030D-6E8A-4147-A177-3AD203B41FA5}">
                      <a16:colId xmlns:a16="http://schemas.microsoft.com/office/drawing/2014/main" val="2464621666"/>
                    </a:ext>
                  </a:extLst>
                </a:gridCol>
                <a:gridCol w="3029638">
                  <a:extLst>
                    <a:ext uri="{9D8B030D-6E8A-4147-A177-3AD203B41FA5}">
                      <a16:colId xmlns:a16="http://schemas.microsoft.com/office/drawing/2014/main" val="1085820067"/>
                    </a:ext>
                  </a:extLst>
                </a:gridCol>
                <a:gridCol w="3848559">
                  <a:extLst>
                    <a:ext uri="{9D8B030D-6E8A-4147-A177-3AD203B41FA5}">
                      <a16:colId xmlns:a16="http://schemas.microsoft.com/office/drawing/2014/main" val="608071927"/>
                    </a:ext>
                  </a:extLst>
                </a:gridCol>
              </a:tblGrid>
              <a:tr h="475695">
                <a:tc gridSpan="3">
                  <a:txBody>
                    <a:bodyPr/>
                    <a:lstStyle/>
                    <a:p>
                      <a:pPr algn="ctr"/>
                      <a:r>
                        <a:rPr lang="en-US" dirty="0"/>
                        <a:t>CONFISCATIONS - EQUIPMENT</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60483810"/>
                  </a:ext>
                </a:extLst>
              </a:tr>
              <a:tr h="315895">
                <a:tc>
                  <a:txBody>
                    <a:bodyPr/>
                    <a:lstStyle/>
                    <a:p>
                      <a:r>
                        <a:rPr lang="en-US" b="1" dirty="0">
                          <a:solidFill>
                            <a:schemeClr val="tx1"/>
                          </a:solidFill>
                        </a:rPr>
                        <a:t>ITEM</a:t>
                      </a:r>
                    </a:p>
                  </a:txBody>
                  <a:tcPr/>
                </a:tc>
                <a:tc>
                  <a:txBody>
                    <a:bodyPr/>
                    <a:lstStyle/>
                    <a:p>
                      <a:r>
                        <a:rPr lang="en-US" b="1" dirty="0">
                          <a:solidFill>
                            <a:schemeClr val="tx1"/>
                          </a:solidFill>
                        </a:rPr>
                        <a:t>QUANTITY</a:t>
                      </a:r>
                    </a:p>
                  </a:txBody>
                  <a:tcPr/>
                </a:tc>
                <a:tc>
                  <a:txBody>
                    <a:bodyPr/>
                    <a:lstStyle/>
                    <a:p>
                      <a:r>
                        <a:rPr lang="en-US" b="1" dirty="0">
                          <a:solidFill>
                            <a:schemeClr val="tx1"/>
                          </a:solidFill>
                        </a:rPr>
                        <a:t>VALUE</a:t>
                      </a:r>
                    </a:p>
                  </a:txBody>
                  <a:tcPr/>
                </a:tc>
                <a:extLst>
                  <a:ext uri="{0D108BD9-81ED-4DB2-BD59-A6C34878D82A}">
                    <a16:rowId xmlns:a16="http://schemas.microsoft.com/office/drawing/2014/main" val="2099279545"/>
                  </a:ext>
                </a:extLst>
              </a:tr>
              <a:tr h="300808">
                <a:tc>
                  <a:txBody>
                    <a:bodyPr/>
                    <a:lstStyle/>
                    <a:p>
                      <a:r>
                        <a:rPr lang="en-US" dirty="0"/>
                        <a:t>VEHICLES</a:t>
                      </a:r>
                    </a:p>
                  </a:txBody>
                  <a:tcPr/>
                </a:tc>
                <a:tc>
                  <a:txBody>
                    <a:bodyPr/>
                    <a:lstStyle/>
                    <a:p>
                      <a:r>
                        <a:rPr lang="en-US" dirty="0"/>
                        <a:t>11</a:t>
                      </a:r>
                    </a:p>
                  </a:txBody>
                  <a:tcPr/>
                </a:tc>
                <a:tc>
                  <a:txBody>
                    <a:bodyPr/>
                    <a:lstStyle/>
                    <a:p>
                      <a:r>
                        <a:rPr lang="en-US" dirty="0"/>
                        <a:t>R1 510 000.00</a:t>
                      </a:r>
                    </a:p>
                  </a:txBody>
                  <a:tcPr/>
                </a:tc>
                <a:extLst>
                  <a:ext uri="{0D108BD9-81ED-4DB2-BD59-A6C34878D82A}">
                    <a16:rowId xmlns:a16="http://schemas.microsoft.com/office/drawing/2014/main" val="3296613683"/>
                  </a:ext>
                </a:extLst>
              </a:tr>
              <a:tr h="290991">
                <a:tc>
                  <a:txBody>
                    <a:bodyPr/>
                    <a:lstStyle/>
                    <a:p>
                      <a:r>
                        <a:rPr lang="en-US" dirty="0"/>
                        <a:t>TRUCKS</a:t>
                      </a:r>
                    </a:p>
                  </a:txBody>
                  <a:tcPr/>
                </a:tc>
                <a:tc>
                  <a:txBody>
                    <a:bodyPr/>
                    <a:lstStyle/>
                    <a:p>
                      <a:r>
                        <a:rPr lang="en-US" dirty="0"/>
                        <a:t>1</a:t>
                      </a:r>
                    </a:p>
                  </a:txBody>
                  <a:tcPr/>
                </a:tc>
                <a:tc>
                  <a:txBody>
                    <a:bodyPr/>
                    <a:lstStyle/>
                    <a:p>
                      <a:r>
                        <a:rPr lang="en-US" dirty="0"/>
                        <a:t>R1 500 000.00</a:t>
                      </a:r>
                    </a:p>
                  </a:txBody>
                  <a:tcPr/>
                </a:tc>
                <a:extLst>
                  <a:ext uri="{0D108BD9-81ED-4DB2-BD59-A6C34878D82A}">
                    <a16:rowId xmlns:a16="http://schemas.microsoft.com/office/drawing/2014/main" val="2443327631"/>
                  </a:ext>
                </a:extLst>
              </a:tr>
              <a:tr h="321838">
                <a:tc>
                  <a:txBody>
                    <a:bodyPr/>
                    <a:lstStyle/>
                    <a:p>
                      <a:r>
                        <a:rPr lang="en-US" dirty="0"/>
                        <a:t>FRONT LOADERS</a:t>
                      </a:r>
                    </a:p>
                  </a:txBody>
                  <a:tcPr/>
                </a:tc>
                <a:tc>
                  <a:txBody>
                    <a:bodyPr/>
                    <a:lstStyle/>
                    <a:p>
                      <a:r>
                        <a:rPr lang="en-US" dirty="0"/>
                        <a:t>1</a:t>
                      </a:r>
                    </a:p>
                  </a:txBody>
                  <a:tcPr/>
                </a:tc>
                <a:tc>
                  <a:txBody>
                    <a:bodyPr/>
                    <a:lstStyle/>
                    <a:p>
                      <a:r>
                        <a:rPr lang="en-US" dirty="0"/>
                        <a:t>R1 500 000.00</a:t>
                      </a:r>
                    </a:p>
                  </a:txBody>
                  <a:tcPr/>
                </a:tc>
                <a:extLst>
                  <a:ext uri="{0D108BD9-81ED-4DB2-BD59-A6C34878D82A}">
                    <a16:rowId xmlns:a16="http://schemas.microsoft.com/office/drawing/2014/main" val="2879168132"/>
                  </a:ext>
                </a:extLst>
              </a:tr>
              <a:tr h="359733">
                <a:tc>
                  <a:txBody>
                    <a:bodyPr/>
                    <a:lstStyle/>
                    <a:p>
                      <a:r>
                        <a:rPr lang="en-US" dirty="0"/>
                        <a:t>BOATS</a:t>
                      </a:r>
                    </a:p>
                  </a:txBody>
                  <a:tcPr/>
                </a:tc>
                <a:tc>
                  <a:txBody>
                    <a:bodyPr/>
                    <a:lstStyle/>
                    <a:p>
                      <a:r>
                        <a:rPr lang="en-US" dirty="0"/>
                        <a:t>3</a:t>
                      </a:r>
                    </a:p>
                  </a:txBody>
                  <a:tcPr/>
                </a:tc>
                <a:tc>
                  <a:txBody>
                    <a:bodyPr/>
                    <a:lstStyle/>
                    <a:p>
                      <a:r>
                        <a:rPr lang="en-US" dirty="0"/>
                        <a:t>R1 900 000.00</a:t>
                      </a:r>
                    </a:p>
                  </a:txBody>
                  <a:tcPr/>
                </a:tc>
                <a:extLst>
                  <a:ext uri="{0D108BD9-81ED-4DB2-BD59-A6C34878D82A}">
                    <a16:rowId xmlns:a16="http://schemas.microsoft.com/office/drawing/2014/main" val="3606993694"/>
                  </a:ext>
                </a:extLst>
              </a:tr>
              <a:tr h="356279">
                <a:tc>
                  <a:txBody>
                    <a:bodyPr/>
                    <a:lstStyle/>
                    <a:p>
                      <a:r>
                        <a:rPr lang="en-US" dirty="0"/>
                        <a:t>RING NETS</a:t>
                      </a:r>
                    </a:p>
                  </a:txBody>
                  <a:tcPr/>
                </a:tc>
                <a:tc>
                  <a:txBody>
                    <a:bodyPr/>
                    <a:lstStyle/>
                    <a:p>
                      <a:r>
                        <a:rPr lang="en-US" dirty="0"/>
                        <a:t>3</a:t>
                      </a:r>
                    </a:p>
                  </a:txBody>
                  <a:tcPr/>
                </a:tc>
                <a:tc>
                  <a:txBody>
                    <a:bodyPr/>
                    <a:lstStyle/>
                    <a:p>
                      <a:r>
                        <a:rPr lang="en-US" dirty="0"/>
                        <a:t>R6 100.00</a:t>
                      </a:r>
                    </a:p>
                  </a:txBody>
                  <a:tcPr/>
                </a:tc>
                <a:extLst>
                  <a:ext uri="{0D108BD9-81ED-4DB2-BD59-A6C34878D82A}">
                    <a16:rowId xmlns:a16="http://schemas.microsoft.com/office/drawing/2014/main" val="3402739774"/>
                  </a:ext>
                </a:extLst>
              </a:tr>
              <a:tr h="356279">
                <a:tc>
                  <a:txBody>
                    <a:bodyPr/>
                    <a:lstStyle/>
                    <a:p>
                      <a:r>
                        <a:rPr lang="en-US" dirty="0"/>
                        <a:t>GILL NETS</a:t>
                      </a:r>
                    </a:p>
                  </a:txBody>
                  <a:tcPr/>
                </a:tc>
                <a:tc>
                  <a:txBody>
                    <a:bodyPr/>
                    <a:lstStyle/>
                    <a:p>
                      <a:r>
                        <a:rPr lang="en-US" dirty="0"/>
                        <a:t>21</a:t>
                      </a:r>
                    </a:p>
                  </a:txBody>
                  <a:tcPr/>
                </a:tc>
                <a:tc>
                  <a:txBody>
                    <a:bodyPr/>
                    <a:lstStyle/>
                    <a:p>
                      <a:r>
                        <a:rPr lang="en-US" dirty="0"/>
                        <a:t>R10 238.00</a:t>
                      </a:r>
                    </a:p>
                  </a:txBody>
                  <a:tcPr/>
                </a:tc>
                <a:extLst>
                  <a:ext uri="{0D108BD9-81ED-4DB2-BD59-A6C34878D82A}">
                    <a16:rowId xmlns:a16="http://schemas.microsoft.com/office/drawing/2014/main" val="131947852"/>
                  </a:ext>
                </a:extLst>
              </a:tr>
              <a:tr h="356279">
                <a:tc>
                  <a:txBody>
                    <a:bodyPr/>
                    <a:lstStyle/>
                    <a:p>
                      <a:r>
                        <a:rPr lang="en-US" dirty="0"/>
                        <a:t>BOSCH ENGINE (HAMMER MILL)</a:t>
                      </a:r>
                    </a:p>
                  </a:txBody>
                  <a:tcPr/>
                </a:tc>
                <a:tc>
                  <a:txBody>
                    <a:bodyPr/>
                    <a:lstStyle/>
                    <a:p>
                      <a:r>
                        <a:rPr lang="en-US" dirty="0"/>
                        <a:t>1</a:t>
                      </a:r>
                    </a:p>
                  </a:txBody>
                  <a:tcPr/>
                </a:tc>
                <a:tc>
                  <a:txBody>
                    <a:bodyPr/>
                    <a:lstStyle/>
                    <a:p>
                      <a:r>
                        <a:rPr lang="en-US" dirty="0"/>
                        <a:t>R80 000.00</a:t>
                      </a:r>
                    </a:p>
                  </a:txBody>
                  <a:tcPr/>
                </a:tc>
                <a:extLst>
                  <a:ext uri="{0D108BD9-81ED-4DB2-BD59-A6C34878D82A}">
                    <a16:rowId xmlns:a16="http://schemas.microsoft.com/office/drawing/2014/main" val="4241378537"/>
                  </a:ext>
                </a:extLst>
              </a:tr>
              <a:tr h="475695">
                <a:tc>
                  <a:txBody>
                    <a:bodyPr/>
                    <a:lstStyle/>
                    <a:p>
                      <a:r>
                        <a:rPr lang="en-US" b="1" dirty="0"/>
                        <a:t>TOTAL</a:t>
                      </a:r>
                    </a:p>
                  </a:txBody>
                  <a:tcPr/>
                </a:tc>
                <a:tc>
                  <a:txBody>
                    <a:bodyPr/>
                    <a:lstStyle/>
                    <a:p>
                      <a:endParaRPr lang="en-US" dirty="0"/>
                    </a:p>
                  </a:txBody>
                  <a:tcPr/>
                </a:tc>
                <a:tc>
                  <a:txBody>
                    <a:bodyPr/>
                    <a:lstStyle/>
                    <a:p>
                      <a:r>
                        <a:rPr lang="en-US" b="1" dirty="0"/>
                        <a:t>R5 156 338.00</a:t>
                      </a:r>
                    </a:p>
                  </a:txBody>
                  <a:tcPr/>
                </a:tc>
                <a:extLst>
                  <a:ext uri="{0D108BD9-81ED-4DB2-BD59-A6C34878D82A}">
                    <a16:rowId xmlns:a16="http://schemas.microsoft.com/office/drawing/2014/main" val="3276993023"/>
                  </a:ext>
                </a:extLst>
              </a:tr>
            </a:tbl>
          </a:graphicData>
        </a:graphic>
      </p:graphicFrame>
      <p:pic>
        <p:nvPicPr>
          <p:cNvPr id="3" name="Picture 22">
            <a:extLst>
              <a:ext uri="{FF2B5EF4-FFF2-40B4-BE49-F238E27FC236}">
                <a16:creationId xmlns:a16="http://schemas.microsoft.com/office/drawing/2014/main" id="{A90437C3-6959-EEE9-30F3-7AE9B79921B5}"/>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09838" y="6041612"/>
            <a:ext cx="2159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3FA41684-CDBC-D487-C691-CBBB3EA7455A}"/>
              </a:ext>
            </a:extLst>
          </p:cNvPr>
          <p:cNvGraphicFramePr>
            <a:graphicFrameLocks noGrp="1"/>
          </p:cNvGraphicFramePr>
          <p:nvPr>
            <p:extLst>
              <p:ext uri="{D42A27DB-BD31-4B8C-83A1-F6EECF244321}">
                <p14:modId xmlns:p14="http://schemas.microsoft.com/office/powerpoint/2010/main" val="2660830851"/>
              </p:ext>
            </p:extLst>
          </p:nvPr>
        </p:nvGraphicFramePr>
        <p:xfrm>
          <a:off x="323161" y="5718911"/>
          <a:ext cx="7835441" cy="1188720"/>
        </p:xfrm>
        <a:graphic>
          <a:graphicData uri="http://schemas.openxmlformats.org/drawingml/2006/table">
            <a:tbl>
              <a:tblPr firstRow="1" bandRow="1">
                <a:tableStyleId>{2D5ABB26-0587-4C30-8999-92F81FD0307C}</a:tableStyleId>
              </a:tblPr>
              <a:tblGrid>
                <a:gridCol w="7835441">
                  <a:extLst>
                    <a:ext uri="{9D8B030D-6E8A-4147-A177-3AD203B41FA5}">
                      <a16:colId xmlns:a16="http://schemas.microsoft.com/office/drawing/2014/main" val="16803717"/>
                    </a:ext>
                  </a:extLst>
                </a:gridCol>
              </a:tblGrid>
              <a:tr h="370840">
                <a:tc>
                  <a:txBody>
                    <a:bodyPr/>
                    <a:lstStyle/>
                    <a:p>
                      <a:r>
                        <a:rPr lang="en-US" b="1" dirty="0"/>
                        <a:t>Other confiscations:</a:t>
                      </a:r>
                    </a:p>
                    <a:p>
                      <a:r>
                        <a:rPr lang="en-US" dirty="0"/>
                        <a:t>Dagga, </a:t>
                      </a:r>
                      <a:r>
                        <a:rPr lang="en-US" dirty="0" err="1"/>
                        <a:t>Mandrax</a:t>
                      </a:r>
                      <a:r>
                        <a:rPr lang="en-US" dirty="0"/>
                        <a:t>, </a:t>
                      </a:r>
                      <a:r>
                        <a:rPr lang="en-US" dirty="0" err="1"/>
                        <a:t>Sahawi</a:t>
                      </a:r>
                      <a:r>
                        <a:rPr lang="en-US" dirty="0"/>
                        <a:t> Blue Master Cigarettes, Carton 777 Cigarettes, Hookah pipes, Vape units, Grandpa carton, Dry Mangoes, Dry Bananas, Mix nuts, Jelly sweets – </a:t>
                      </a:r>
                      <a:r>
                        <a:rPr lang="en-US" b="1" dirty="0"/>
                        <a:t>Worth R25 785.00</a:t>
                      </a:r>
                    </a:p>
                  </a:txBody>
                  <a:tcPr/>
                </a:tc>
                <a:extLst>
                  <a:ext uri="{0D108BD9-81ED-4DB2-BD59-A6C34878D82A}">
                    <a16:rowId xmlns:a16="http://schemas.microsoft.com/office/drawing/2014/main" val="3834045726"/>
                  </a:ext>
                </a:extLst>
              </a:tr>
            </a:tbl>
          </a:graphicData>
        </a:graphic>
      </p:graphicFrame>
    </p:spTree>
    <p:extLst>
      <p:ext uri="{BB962C8B-B14F-4D97-AF65-F5344CB8AC3E}">
        <p14:creationId xmlns:p14="http://schemas.microsoft.com/office/powerpoint/2010/main" val="761852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902E5-1B40-5B4E-D513-5BCA587F544A}"/>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D03E0FB1-E927-EE73-CDFB-79ADC448BC63}"/>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5C22D4-6EA2-F804-EE3E-3CA579EAE3BD}"/>
              </a:ext>
            </a:extLst>
          </p:cNvPr>
          <p:cNvSpPr>
            <a:spLocks noGrp="1"/>
          </p:cNvSpPr>
          <p:nvPr>
            <p:ph type="title"/>
          </p:nvPr>
        </p:nvSpPr>
        <p:spPr>
          <a:xfrm>
            <a:off x="838200" y="1034043"/>
            <a:ext cx="10515600" cy="550917"/>
          </a:xfrm>
        </p:spPr>
        <p:txBody>
          <a:bodyPr>
            <a:normAutofit/>
          </a:bodyPr>
          <a:lstStyle/>
          <a:p>
            <a:pPr algn="ctr"/>
            <a:r>
              <a:rPr lang="en-US" sz="2400" b="1" dirty="0"/>
              <a:t>OTHER ENGAGEMENTS WITH PARTNERS</a:t>
            </a:r>
          </a:p>
        </p:txBody>
      </p:sp>
      <p:sp>
        <p:nvSpPr>
          <p:cNvPr id="6" name="Content Placeholder 5">
            <a:extLst>
              <a:ext uri="{FF2B5EF4-FFF2-40B4-BE49-F238E27FC236}">
                <a16:creationId xmlns:a16="http://schemas.microsoft.com/office/drawing/2014/main" id="{D4CD137F-BC33-556D-2D0E-EF9B048C7E0B}"/>
              </a:ext>
            </a:extLst>
          </p:cNvPr>
          <p:cNvSpPr>
            <a:spLocks noGrp="1"/>
          </p:cNvSpPr>
          <p:nvPr>
            <p:ph idx="1"/>
          </p:nvPr>
        </p:nvSpPr>
        <p:spPr>
          <a:xfrm>
            <a:off x="177187" y="1550229"/>
            <a:ext cx="7895248" cy="4145491"/>
          </a:xfrm>
        </p:spPr>
        <p:txBody>
          <a:bodyPr>
            <a:normAutofit/>
          </a:bodyPr>
          <a:lstStyle/>
          <a:p>
            <a:pPr marL="0" indent="0">
              <a:buNone/>
            </a:pPr>
            <a:r>
              <a:rPr lang="en-US" sz="1800" b="1" dirty="0"/>
              <a:t>TRADITIONAL COUNCIL ENGAGEMENTS</a:t>
            </a:r>
          </a:p>
          <a:p>
            <a:r>
              <a:rPr lang="en-US" sz="1800" dirty="0"/>
              <a:t>KZN – 04 November 2024 – Illegal developments and ORV’s in coastal areas in </a:t>
            </a:r>
            <a:r>
              <a:rPr lang="en-US" sz="1800" dirty="0" err="1"/>
              <a:t>KwaNzimakwe</a:t>
            </a:r>
            <a:endParaRPr lang="en-US" sz="1800" dirty="0"/>
          </a:p>
          <a:p>
            <a:r>
              <a:rPr lang="en-US" sz="1800" dirty="0"/>
              <a:t>05 November 2024 – Illegal developments and ORV’s in coastal areas in </a:t>
            </a:r>
            <a:r>
              <a:rPr lang="en-US" sz="1800" dirty="0" err="1"/>
              <a:t>Macambini</a:t>
            </a:r>
            <a:r>
              <a:rPr lang="en-US" sz="1800" dirty="0"/>
              <a:t> TC</a:t>
            </a:r>
          </a:p>
          <a:p>
            <a:r>
              <a:rPr lang="en-US" sz="1800" dirty="0"/>
              <a:t>EC- 06 October 2024 – Illegal developments in </a:t>
            </a:r>
            <a:r>
              <a:rPr lang="en-US" sz="1800" dirty="0" err="1"/>
              <a:t>Gomolo</a:t>
            </a:r>
            <a:r>
              <a:rPr lang="en-US" sz="1800" dirty="0"/>
              <a:t> A/A, </a:t>
            </a:r>
            <a:r>
              <a:rPr lang="en-US" sz="1800" dirty="0" err="1"/>
              <a:t>Ndluzula</a:t>
            </a:r>
            <a:r>
              <a:rPr lang="en-US" sz="1800" dirty="0"/>
              <a:t> TC Port St. Johns</a:t>
            </a:r>
          </a:p>
          <a:p>
            <a:r>
              <a:rPr lang="en-US" sz="1800" dirty="0"/>
              <a:t>08 October 2024 – Illegal developments and sand mining in Mpande</a:t>
            </a:r>
          </a:p>
          <a:p>
            <a:r>
              <a:rPr lang="en-US" sz="1800" dirty="0"/>
              <a:t>10 October 2024 - Illegal developments in Kwa- </a:t>
            </a:r>
            <a:r>
              <a:rPr lang="en-US" sz="1800" dirty="0" err="1"/>
              <a:t>Ginqgi</a:t>
            </a:r>
            <a:r>
              <a:rPr lang="en-US" sz="1800" dirty="0"/>
              <a:t> </a:t>
            </a:r>
            <a:endParaRPr lang="en-US" dirty="0"/>
          </a:p>
          <a:p>
            <a:pPr marL="0" indent="0">
              <a:buNone/>
            </a:pPr>
            <a:r>
              <a:rPr lang="en-US" sz="1800" b="1" dirty="0"/>
              <a:t>JUDICIARY AND NATIONAL PROSECUTING AUTHORITY WORKSHOPS</a:t>
            </a:r>
          </a:p>
          <a:p>
            <a:r>
              <a:rPr lang="en-US" sz="1800" dirty="0"/>
              <a:t>KwaZulu-Natal: 26 – 27 February 2024 - 56 Participants</a:t>
            </a:r>
          </a:p>
          <a:p>
            <a:r>
              <a:rPr lang="en-US" sz="1800" dirty="0"/>
              <a:t>Eastern Cape: 09 – 10 September 2024 – 54 Participants</a:t>
            </a:r>
          </a:p>
          <a:p>
            <a:pPr marL="0" indent="0">
              <a:buNone/>
            </a:pPr>
            <a:endParaRPr lang="en-US" dirty="0"/>
          </a:p>
          <a:p>
            <a:endParaRPr lang="en-US" dirty="0"/>
          </a:p>
        </p:txBody>
      </p:sp>
      <p:pic>
        <p:nvPicPr>
          <p:cNvPr id="7" name="Picture 22">
            <a:extLst>
              <a:ext uri="{FF2B5EF4-FFF2-40B4-BE49-F238E27FC236}">
                <a16:creationId xmlns:a16="http://schemas.microsoft.com/office/drawing/2014/main" id="{C2C46504-3EB1-9612-090B-D8C29126B7F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9342" y="5823957"/>
            <a:ext cx="2159000" cy="96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2CDAF72-DB94-11E3-CBF0-3E91B1FFF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2437" y="1584960"/>
            <a:ext cx="4119563" cy="2672715"/>
          </a:xfrm>
          <a:prstGeom prst="rect">
            <a:avLst/>
          </a:prstGeom>
        </p:spPr>
      </p:pic>
      <p:pic>
        <p:nvPicPr>
          <p:cNvPr id="8" name="Picture 7">
            <a:extLst>
              <a:ext uri="{FF2B5EF4-FFF2-40B4-BE49-F238E27FC236}">
                <a16:creationId xmlns:a16="http://schemas.microsoft.com/office/drawing/2014/main" id="{52F50F7E-86A6-EDBF-093F-02EBB078B440}"/>
              </a:ext>
            </a:extLst>
          </p:cNvPr>
          <p:cNvPicPr>
            <a:picLocks noChangeAspect="1"/>
          </p:cNvPicPr>
          <p:nvPr/>
        </p:nvPicPr>
        <p:blipFill>
          <a:blip r:embed="rId5"/>
          <a:stretch>
            <a:fillRect/>
          </a:stretch>
        </p:blipFill>
        <p:spPr>
          <a:xfrm>
            <a:off x="8072435" y="3855904"/>
            <a:ext cx="4147347" cy="3002096"/>
          </a:xfrm>
          <a:prstGeom prst="rect">
            <a:avLst/>
          </a:prstGeom>
        </p:spPr>
      </p:pic>
    </p:spTree>
    <p:extLst>
      <p:ext uri="{BB962C8B-B14F-4D97-AF65-F5344CB8AC3E}">
        <p14:creationId xmlns:p14="http://schemas.microsoft.com/office/powerpoint/2010/main" val="3485183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1" y="783670"/>
            <a:ext cx="9143999" cy="45719"/>
          </a:xfrm>
          <a:custGeom>
            <a:avLst/>
            <a:gdLst/>
            <a:ahLst/>
            <a:cxnLst/>
            <a:rect l="l" t="t" r="r" b="b"/>
            <a:pathLst>
              <a:path w="8310245" h="20320">
                <a:moveTo>
                  <a:pt x="8310118" y="0"/>
                </a:moveTo>
                <a:lnTo>
                  <a:pt x="0" y="0"/>
                </a:lnTo>
                <a:lnTo>
                  <a:pt x="0" y="19811"/>
                </a:lnTo>
                <a:lnTo>
                  <a:pt x="8310118" y="19811"/>
                </a:lnTo>
                <a:lnTo>
                  <a:pt x="8310118" y="0"/>
                </a:lnTo>
                <a:close/>
              </a:path>
            </a:pathLst>
          </a:custGeom>
          <a:solidFill>
            <a:srgbClr val="7E7E7E"/>
          </a:solidFill>
        </p:spPr>
        <p:txBody>
          <a:bodyPr wrap="square" lIns="0" tIns="0" rIns="0" bIns="0" rtlCol="0"/>
          <a:lstStyle/>
          <a:p>
            <a:endParaRPr sz="1662"/>
          </a:p>
        </p:txBody>
      </p:sp>
      <p:sp>
        <p:nvSpPr>
          <p:cNvPr id="6" name="object 6"/>
          <p:cNvSpPr txBox="1">
            <a:spLocks noGrp="1"/>
          </p:cNvSpPr>
          <p:nvPr>
            <p:ph type="title"/>
          </p:nvPr>
        </p:nvSpPr>
        <p:spPr>
          <a:xfrm>
            <a:off x="1524000" y="288809"/>
            <a:ext cx="9013370" cy="759735"/>
          </a:xfrm>
          <a:prstGeom prst="rect">
            <a:avLst/>
          </a:prstGeom>
        </p:spPr>
        <p:txBody>
          <a:bodyPr vert="horz" wrap="square" lIns="0" tIns="11723" rIns="0" bIns="0" rtlCol="0" anchor="ctr">
            <a:spAutoFit/>
          </a:bodyPr>
          <a:lstStyle/>
          <a:p>
            <a:pPr marL="11723" algn="ctr">
              <a:spcBef>
                <a:spcPts val="92"/>
              </a:spcBef>
            </a:pPr>
            <a:r>
              <a:rPr lang="en-ZA" sz="2400" b="1" spc="-5" dirty="0"/>
              <a:t>JOINT OPERATIONS</a:t>
            </a:r>
            <a:br>
              <a:rPr lang="en-ZA" sz="3000" b="1" spc="-5" dirty="0">
                <a:latin typeface="Arial Narrow" panose="020B0606020202030204" pitchFamily="34" charset="0"/>
              </a:rPr>
            </a:br>
            <a:endParaRPr lang="en-ZA" sz="3000" b="1" spc="-5" dirty="0">
              <a:latin typeface="Arial Narrow" panose="020B0606020202030204" pitchFamily="34" charset="0"/>
            </a:endParaRPr>
          </a:p>
        </p:txBody>
      </p:sp>
      <p:sp>
        <p:nvSpPr>
          <p:cNvPr id="4" name="Rectangle 3">
            <a:extLst>
              <a:ext uri="{FF2B5EF4-FFF2-40B4-BE49-F238E27FC236}">
                <a16:creationId xmlns:a16="http://schemas.microsoft.com/office/drawing/2014/main" id="{DA287574-EE49-2BEF-182A-EF958F4A5C83}"/>
              </a:ext>
            </a:extLst>
          </p:cNvPr>
          <p:cNvSpPr/>
          <p:nvPr/>
        </p:nvSpPr>
        <p:spPr>
          <a:xfrm>
            <a:off x="1524001" y="829388"/>
            <a:ext cx="4343400" cy="505543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lnSpc>
                <a:spcPct val="150000"/>
              </a:lnSpc>
              <a:buFont typeface="Wingdings" panose="05000000000000000000" pitchFamily="2" charset="2"/>
              <a:buChar char="Ø"/>
            </a:pPr>
            <a:endParaRPr lang="en-ZA"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783669"/>
            <a:ext cx="5557091" cy="30295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197525"/>
            <a:ext cx="5557091" cy="2831086"/>
          </a:xfrm>
          <a:prstGeom prst="rect">
            <a:avLst/>
          </a:prstGeom>
        </p:spPr>
      </p:pic>
      <p:pic>
        <p:nvPicPr>
          <p:cNvPr id="3" name="Picture 2">
            <a:extLst>
              <a:ext uri="{FF2B5EF4-FFF2-40B4-BE49-F238E27FC236}">
                <a16:creationId xmlns:a16="http://schemas.microsoft.com/office/drawing/2014/main" id="{19817E4D-9AE6-0F57-AF3E-953E07EDB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3670"/>
            <a:ext cx="5867402" cy="5244941"/>
          </a:xfrm>
          <a:prstGeom prst="rect">
            <a:avLst/>
          </a:prstGeom>
        </p:spPr>
      </p:pic>
      <p:pic>
        <p:nvPicPr>
          <p:cNvPr id="5" name="Picture 22">
            <a:extLst>
              <a:ext uri="{FF2B5EF4-FFF2-40B4-BE49-F238E27FC236}">
                <a16:creationId xmlns:a16="http://schemas.microsoft.com/office/drawing/2014/main" id="{1FE28547-6A2F-FA5A-37E3-ED8A096E171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302214" y="5805889"/>
            <a:ext cx="2159000" cy="11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359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B5D8E-0203-DD37-CFF3-6828C0EB960C}"/>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9622AC54-C684-5EA5-4CFE-293F2E049E9A}"/>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308472"/>
            <a:ext cx="12192000" cy="6858000"/>
          </a:xfrm>
          <a:prstGeom prst="rect">
            <a:avLst/>
          </a:prstGeom>
        </p:spPr>
      </p:pic>
      <p:pic>
        <p:nvPicPr>
          <p:cNvPr id="5" name="Content Placeholder 3">
            <a:extLst>
              <a:ext uri="{FF2B5EF4-FFF2-40B4-BE49-F238E27FC236}">
                <a16:creationId xmlns:a16="http://schemas.microsoft.com/office/drawing/2014/main" id="{E7BDB6ED-1B67-2222-F671-F3DF5A96E8A5}"/>
              </a:ext>
            </a:extLst>
          </p:cNvPr>
          <p:cNvPicPr>
            <a:picLocks noGrp="1" noChangeAspect="1"/>
          </p:cNvPicPr>
          <p:nvPr>
            <p:ph idx="1"/>
          </p:nvPr>
        </p:nvPicPr>
        <p:blipFill>
          <a:blip r:embed="rId3"/>
          <a:stretch>
            <a:fillRect/>
          </a:stretch>
        </p:blipFill>
        <p:spPr>
          <a:xfrm>
            <a:off x="118403" y="1740665"/>
            <a:ext cx="3384961" cy="5117335"/>
          </a:xfrm>
          <a:prstGeom prst="rect">
            <a:avLst/>
          </a:prstGeom>
        </p:spPr>
      </p:pic>
      <p:pic>
        <p:nvPicPr>
          <p:cNvPr id="6" name="Picture 5">
            <a:extLst>
              <a:ext uri="{FF2B5EF4-FFF2-40B4-BE49-F238E27FC236}">
                <a16:creationId xmlns:a16="http://schemas.microsoft.com/office/drawing/2014/main" id="{D843C9DE-6B45-EB15-35D4-5EEDD945216D}"/>
              </a:ext>
            </a:extLst>
          </p:cNvPr>
          <p:cNvPicPr>
            <a:picLocks noChangeAspect="1"/>
          </p:cNvPicPr>
          <p:nvPr/>
        </p:nvPicPr>
        <p:blipFill>
          <a:blip r:embed="rId4"/>
          <a:stretch>
            <a:fillRect/>
          </a:stretch>
        </p:blipFill>
        <p:spPr>
          <a:xfrm>
            <a:off x="3961606" y="1503395"/>
            <a:ext cx="3649050" cy="2736304"/>
          </a:xfrm>
          <a:prstGeom prst="rect">
            <a:avLst/>
          </a:prstGeom>
        </p:spPr>
      </p:pic>
      <p:pic>
        <p:nvPicPr>
          <p:cNvPr id="7" name="Picture 6">
            <a:extLst>
              <a:ext uri="{FF2B5EF4-FFF2-40B4-BE49-F238E27FC236}">
                <a16:creationId xmlns:a16="http://schemas.microsoft.com/office/drawing/2014/main" id="{AD3B4626-C59C-11FD-18AE-6260A3D74DFC}"/>
              </a:ext>
            </a:extLst>
          </p:cNvPr>
          <p:cNvPicPr>
            <a:picLocks noChangeAspect="1"/>
          </p:cNvPicPr>
          <p:nvPr/>
        </p:nvPicPr>
        <p:blipFill>
          <a:blip r:embed="rId5"/>
          <a:stretch>
            <a:fillRect/>
          </a:stretch>
        </p:blipFill>
        <p:spPr>
          <a:xfrm>
            <a:off x="7976212" y="3977680"/>
            <a:ext cx="4201196" cy="2880320"/>
          </a:xfrm>
          <a:prstGeom prst="rect">
            <a:avLst/>
          </a:prstGeom>
        </p:spPr>
      </p:pic>
      <p:pic>
        <p:nvPicPr>
          <p:cNvPr id="8" name="Picture 7">
            <a:extLst>
              <a:ext uri="{FF2B5EF4-FFF2-40B4-BE49-F238E27FC236}">
                <a16:creationId xmlns:a16="http://schemas.microsoft.com/office/drawing/2014/main" id="{F1F14F63-17B6-3A72-3834-4B58F00B1491}"/>
              </a:ext>
            </a:extLst>
          </p:cNvPr>
          <p:cNvPicPr>
            <a:picLocks noChangeAspect="1"/>
          </p:cNvPicPr>
          <p:nvPr/>
        </p:nvPicPr>
        <p:blipFill>
          <a:blip r:embed="rId6"/>
          <a:stretch>
            <a:fillRect/>
          </a:stretch>
        </p:blipFill>
        <p:spPr>
          <a:xfrm>
            <a:off x="3961606" y="4239699"/>
            <a:ext cx="3649050" cy="2677003"/>
          </a:xfrm>
          <a:prstGeom prst="rect">
            <a:avLst/>
          </a:prstGeom>
        </p:spPr>
      </p:pic>
      <p:pic>
        <p:nvPicPr>
          <p:cNvPr id="9" name="Picture 8">
            <a:extLst>
              <a:ext uri="{FF2B5EF4-FFF2-40B4-BE49-F238E27FC236}">
                <a16:creationId xmlns:a16="http://schemas.microsoft.com/office/drawing/2014/main" id="{6F944537-F635-556C-677B-BDA8E9425E35}"/>
              </a:ext>
            </a:extLst>
          </p:cNvPr>
          <p:cNvPicPr>
            <a:picLocks noChangeAspect="1"/>
          </p:cNvPicPr>
          <p:nvPr/>
        </p:nvPicPr>
        <p:blipFill>
          <a:blip r:embed="rId7"/>
          <a:stretch>
            <a:fillRect/>
          </a:stretch>
        </p:blipFill>
        <p:spPr>
          <a:xfrm>
            <a:off x="8747393" y="1244877"/>
            <a:ext cx="2104221" cy="2732803"/>
          </a:xfrm>
          <a:prstGeom prst="rect">
            <a:avLst/>
          </a:prstGeom>
        </p:spPr>
      </p:pic>
    </p:spTree>
    <p:extLst>
      <p:ext uri="{BB962C8B-B14F-4D97-AF65-F5344CB8AC3E}">
        <p14:creationId xmlns:p14="http://schemas.microsoft.com/office/powerpoint/2010/main" val="576410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AF22-02F5-7913-2748-41E1C0815A2D}"/>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2DB0354A-FFCF-944D-C24D-11EDBAE750BD}"/>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300527-E523-DD82-D2C5-CA3A11DFE77C}"/>
              </a:ext>
            </a:extLst>
          </p:cNvPr>
          <p:cNvSpPr>
            <a:spLocks noGrp="1"/>
          </p:cNvSpPr>
          <p:nvPr>
            <p:ph type="title"/>
          </p:nvPr>
        </p:nvSpPr>
        <p:spPr>
          <a:xfrm>
            <a:off x="1884802" y="893798"/>
            <a:ext cx="10515600" cy="731190"/>
          </a:xfrm>
        </p:spPr>
        <p:txBody>
          <a:bodyPr>
            <a:normAutofit/>
          </a:bodyPr>
          <a:lstStyle/>
          <a:p>
            <a:pPr algn="ctr"/>
            <a:r>
              <a:rPr lang="en-US" sz="2400" b="1" dirty="0"/>
              <a:t>AREAS/ OPPORTUNITIES TO IMPROVE  THE WORK OF THE INITIATIVE </a:t>
            </a:r>
          </a:p>
        </p:txBody>
      </p:sp>
      <p:sp>
        <p:nvSpPr>
          <p:cNvPr id="3" name="Content Placeholder 2">
            <a:extLst>
              <a:ext uri="{FF2B5EF4-FFF2-40B4-BE49-F238E27FC236}">
                <a16:creationId xmlns:a16="http://schemas.microsoft.com/office/drawing/2014/main" id="{7C2D5FDF-8E11-04B1-D3B4-D07F5A0FBD21}"/>
              </a:ext>
            </a:extLst>
          </p:cNvPr>
          <p:cNvSpPr>
            <a:spLocks noGrp="1"/>
          </p:cNvSpPr>
          <p:nvPr>
            <p:ph idx="1"/>
          </p:nvPr>
        </p:nvSpPr>
        <p:spPr>
          <a:xfrm>
            <a:off x="495759" y="1624988"/>
            <a:ext cx="6977349" cy="4483865"/>
          </a:xfrm>
        </p:spPr>
        <p:txBody>
          <a:bodyPr>
            <a:normAutofit lnSpcReduction="10000"/>
          </a:bodyPr>
          <a:lstStyle/>
          <a:p>
            <a:r>
              <a:rPr lang="en-US" dirty="0"/>
              <a:t>Lack of participation by Local Authorities</a:t>
            </a:r>
          </a:p>
          <a:p>
            <a:r>
              <a:rPr lang="en-US" dirty="0"/>
              <a:t>Air support/surveillance</a:t>
            </a:r>
          </a:p>
          <a:p>
            <a:r>
              <a:rPr lang="en-US" dirty="0"/>
              <a:t>Financial resources for more operations</a:t>
            </a:r>
          </a:p>
          <a:p>
            <a:r>
              <a:rPr lang="en-US" dirty="0"/>
              <a:t>Difficulty to make use of local SAPS</a:t>
            </a:r>
          </a:p>
          <a:p>
            <a:r>
              <a:rPr lang="en-US" dirty="0"/>
              <a:t>Dealing with syndicate - Poaching of Marine Resources</a:t>
            </a:r>
          </a:p>
          <a:p>
            <a:r>
              <a:rPr lang="en-US" b="1" dirty="0"/>
              <a:t>Sand mining:</a:t>
            </a:r>
          </a:p>
          <a:p>
            <a:pPr lvl="1">
              <a:buFont typeface="Courier New" panose="02070309020205020404" pitchFamily="49" charset="0"/>
              <a:buChar char="o"/>
            </a:pPr>
            <a:r>
              <a:rPr lang="en-US" dirty="0"/>
              <a:t>Legal mining sites, </a:t>
            </a:r>
          </a:p>
          <a:p>
            <a:pPr lvl="1">
              <a:buFont typeface="Courier New" panose="02070309020205020404" pitchFamily="49" charset="0"/>
              <a:buChar char="o"/>
            </a:pPr>
            <a:r>
              <a:rPr lang="en-US" dirty="0"/>
              <a:t>Confiscation of machinery and </a:t>
            </a:r>
          </a:p>
          <a:p>
            <a:pPr lvl="1">
              <a:buFont typeface="Courier New" panose="02070309020205020404" pitchFamily="49" charset="0"/>
              <a:buChar char="o"/>
            </a:pPr>
            <a:r>
              <a:rPr lang="en-US" dirty="0"/>
              <a:t>Storage of big machinery</a:t>
            </a:r>
          </a:p>
          <a:p>
            <a:endParaRPr lang="en-US" dirty="0"/>
          </a:p>
          <a:p>
            <a:pPr marL="0" indent="0">
              <a:buNone/>
            </a:pPr>
            <a:endParaRPr lang="en-US" dirty="0"/>
          </a:p>
        </p:txBody>
      </p:sp>
      <p:pic>
        <p:nvPicPr>
          <p:cNvPr id="5" name="Picture 4">
            <a:extLst>
              <a:ext uri="{FF2B5EF4-FFF2-40B4-BE49-F238E27FC236}">
                <a16:creationId xmlns:a16="http://schemas.microsoft.com/office/drawing/2014/main" id="{FA702C1E-AA1C-725B-A65D-151BFAB51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588" y="1624988"/>
            <a:ext cx="4527932" cy="448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027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E3595-E9D1-FDEE-5234-496B6858C60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31E5957-D1F4-054B-B3A6-E7AF63E0250E}"/>
              </a:ext>
            </a:extLst>
          </p:cNvPr>
          <p:cNvSpPr/>
          <p:nvPr/>
        </p:nvSpPr>
        <p:spPr>
          <a:xfrm>
            <a:off x="0" y="0"/>
            <a:ext cx="12192000" cy="58728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816ABF2-150B-49CF-DBA9-975FDC9A3C38}"/>
              </a:ext>
            </a:extLst>
          </p:cNvPr>
          <p:cNvPicPr>
            <a:picLocks noChangeAspect="1"/>
          </p:cNvPicPr>
          <p:nvPr/>
        </p:nvPicPr>
        <p:blipFill>
          <a:blip r:embed="rId2">
            <a:clrChange>
              <a:clrFrom>
                <a:srgbClr val="FFFFFF"/>
              </a:clrFrom>
              <a:clrTo>
                <a:srgbClr val="FFFFFF">
                  <a:alpha val="0"/>
                </a:srgbClr>
              </a:clrTo>
            </a:clrChange>
          </a:blip>
          <a:srcRect l="2386"/>
          <a:stretch/>
        </p:blipFill>
        <p:spPr>
          <a:xfrm>
            <a:off x="0" y="0"/>
            <a:ext cx="12191999" cy="6858000"/>
          </a:xfrm>
          <a:prstGeom prst="rect">
            <a:avLst/>
          </a:prstGeom>
        </p:spPr>
      </p:pic>
      <p:sp>
        <p:nvSpPr>
          <p:cNvPr id="3" name="Subtitle 2">
            <a:extLst>
              <a:ext uri="{FF2B5EF4-FFF2-40B4-BE49-F238E27FC236}">
                <a16:creationId xmlns:a16="http://schemas.microsoft.com/office/drawing/2014/main" id="{1F94E95C-BE80-561C-EB8B-34C3161D6DB7}"/>
              </a:ext>
            </a:extLst>
          </p:cNvPr>
          <p:cNvSpPr>
            <a:spLocks noGrp="1"/>
          </p:cNvSpPr>
          <p:nvPr>
            <p:ph type="subTitle" idx="1"/>
          </p:nvPr>
        </p:nvSpPr>
        <p:spPr>
          <a:xfrm>
            <a:off x="4421171" y="3260994"/>
            <a:ext cx="7513164" cy="2168846"/>
          </a:xfrm>
        </p:spPr>
        <p:txBody>
          <a:bodyPr anchor="ctr" anchorCtr="0">
            <a:normAutofit lnSpcReduction="10000"/>
          </a:bodyPr>
          <a:lstStyle/>
          <a:p>
            <a:endParaRPr lang="en-US" dirty="0">
              <a:latin typeface="Cooper Black" panose="0208090404030B020404" pitchFamily="18" charset="77"/>
            </a:endParaRPr>
          </a:p>
          <a:p>
            <a:r>
              <a:rPr lang="en-US" dirty="0">
                <a:solidFill>
                  <a:schemeClr val="accent6">
                    <a:lumMod val="75000"/>
                  </a:schemeClr>
                </a:solidFill>
                <a:latin typeface="Cooper Black" panose="0208090404030B020404" pitchFamily="18" charset="77"/>
              </a:rPr>
              <a:t>Mzondeleli Dlulane</a:t>
            </a:r>
          </a:p>
          <a:p>
            <a:r>
              <a:rPr lang="en-US" dirty="0">
                <a:solidFill>
                  <a:schemeClr val="accent6">
                    <a:lumMod val="75000"/>
                  </a:schemeClr>
                </a:solidFill>
                <a:latin typeface="Cooper Black" panose="0208090404030B020404" pitchFamily="18" charset="77"/>
              </a:rPr>
              <a:t>Director: Enforcement Oceans and Coast</a:t>
            </a:r>
          </a:p>
          <a:p>
            <a:r>
              <a:rPr lang="en-US" dirty="0">
                <a:solidFill>
                  <a:schemeClr val="accent6">
                    <a:lumMod val="75000"/>
                  </a:schemeClr>
                </a:solidFill>
                <a:latin typeface="Cooper Black" panose="0208090404030B020404" pitchFamily="18" charset="77"/>
              </a:rPr>
              <a:t>Email: </a:t>
            </a:r>
            <a:r>
              <a:rPr lang="en-US" dirty="0" err="1">
                <a:solidFill>
                  <a:schemeClr val="accent6">
                    <a:lumMod val="75000"/>
                  </a:schemeClr>
                </a:solidFill>
                <a:latin typeface="Cooper Black" panose="0208090404030B020404" pitchFamily="18" charset="77"/>
              </a:rPr>
              <a:t>mdlulane@dffe.gov.za</a:t>
            </a:r>
            <a:endParaRPr lang="en-US" dirty="0">
              <a:solidFill>
                <a:schemeClr val="accent6">
                  <a:lumMod val="75000"/>
                </a:schemeClr>
              </a:solidFill>
              <a:latin typeface="Cooper Black" panose="0208090404030B020404" pitchFamily="18" charset="77"/>
            </a:endParaRPr>
          </a:p>
          <a:p>
            <a:r>
              <a:rPr lang="en-US" dirty="0">
                <a:solidFill>
                  <a:schemeClr val="accent6">
                    <a:lumMod val="75000"/>
                  </a:schemeClr>
                </a:solidFill>
                <a:latin typeface="Cooper Black" panose="0208090404030B020404" pitchFamily="18" charset="77"/>
              </a:rPr>
              <a:t>Tel. 071 605 2201</a:t>
            </a:r>
          </a:p>
          <a:p>
            <a:endParaRPr lang="en-US" dirty="0"/>
          </a:p>
        </p:txBody>
      </p:sp>
    </p:spTree>
    <p:extLst>
      <p:ext uri="{BB962C8B-B14F-4D97-AF65-F5344CB8AC3E}">
        <p14:creationId xmlns:p14="http://schemas.microsoft.com/office/powerpoint/2010/main" val="519920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00352-F566-8723-8008-0B16A690F917}"/>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142BEF1B-82A7-96BB-8312-5500F427920E}"/>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252567"/>
            <a:ext cx="12192000" cy="6858000"/>
          </a:xfrm>
          <a:prstGeom prst="rect">
            <a:avLst/>
          </a:prstGeom>
        </p:spPr>
      </p:pic>
      <p:sp>
        <p:nvSpPr>
          <p:cNvPr id="3" name="AutoShape 2">
            <a:extLst>
              <a:ext uri="{FF2B5EF4-FFF2-40B4-BE49-F238E27FC236}">
                <a16:creationId xmlns:a16="http://schemas.microsoft.com/office/drawing/2014/main" id="{316C088B-343B-0FFA-D0BE-7C280FE579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A09814F-E875-73AD-F6C9-F2EF72AA167F}"/>
              </a:ext>
            </a:extLst>
          </p:cNvPr>
          <p:cNvPicPr>
            <a:picLocks noChangeAspect="1"/>
          </p:cNvPicPr>
          <p:nvPr/>
        </p:nvPicPr>
        <p:blipFill>
          <a:blip r:embed="rId3"/>
          <a:stretch>
            <a:fillRect/>
          </a:stretch>
        </p:blipFill>
        <p:spPr>
          <a:xfrm>
            <a:off x="67020" y="1619250"/>
            <a:ext cx="2046288" cy="3314700"/>
          </a:xfrm>
          <a:prstGeom prst="rect">
            <a:avLst/>
          </a:prstGeom>
        </p:spPr>
      </p:pic>
      <p:sp>
        <p:nvSpPr>
          <p:cNvPr id="6" name="Oval Callout 5">
            <a:extLst>
              <a:ext uri="{FF2B5EF4-FFF2-40B4-BE49-F238E27FC236}">
                <a16:creationId xmlns:a16="http://schemas.microsoft.com/office/drawing/2014/main" id="{CA27CE49-F51F-5AD3-79B0-56A1305E5395}"/>
              </a:ext>
            </a:extLst>
          </p:cNvPr>
          <p:cNvSpPr/>
          <p:nvPr/>
        </p:nvSpPr>
        <p:spPr>
          <a:xfrm rot="4751927">
            <a:off x="2183048" y="2114462"/>
            <a:ext cx="1944975" cy="1198794"/>
          </a:xfrm>
          <a:prstGeom prst="wedgeEllipseCallout">
            <a:avLst>
              <a:gd name="adj1" fmla="val -58096"/>
              <a:gd name="adj2" fmla="val 13162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Some say it’s</a:t>
            </a:r>
          </a:p>
          <a:p>
            <a:pPr algn="ctr"/>
            <a:r>
              <a:rPr lang="en-US" i="1" dirty="0">
                <a:latin typeface="Cooper Black" panose="0208090404030B020404" pitchFamily="18" charset="77"/>
              </a:rPr>
              <a:t>“PIKISA” </a:t>
            </a:r>
          </a:p>
        </p:txBody>
      </p:sp>
      <p:pic>
        <p:nvPicPr>
          <p:cNvPr id="7" name="Picture 6">
            <a:extLst>
              <a:ext uri="{FF2B5EF4-FFF2-40B4-BE49-F238E27FC236}">
                <a16:creationId xmlns:a16="http://schemas.microsoft.com/office/drawing/2014/main" id="{E45D3AC0-D015-16C1-A7CC-BF284189DB32}"/>
              </a:ext>
            </a:extLst>
          </p:cNvPr>
          <p:cNvPicPr>
            <a:picLocks noChangeAspect="1"/>
          </p:cNvPicPr>
          <p:nvPr/>
        </p:nvPicPr>
        <p:blipFill>
          <a:blip r:embed="rId4"/>
          <a:stretch>
            <a:fillRect/>
          </a:stretch>
        </p:blipFill>
        <p:spPr>
          <a:xfrm>
            <a:off x="4740355" y="1214438"/>
            <a:ext cx="2217658" cy="4243386"/>
          </a:xfrm>
          <a:prstGeom prst="rect">
            <a:avLst/>
          </a:prstGeom>
        </p:spPr>
      </p:pic>
      <p:sp>
        <p:nvSpPr>
          <p:cNvPr id="9" name="Rectangle 8">
            <a:extLst>
              <a:ext uri="{FF2B5EF4-FFF2-40B4-BE49-F238E27FC236}">
                <a16:creationId xmlns:a16="http://schemas.microsoft.com/office/drawing/2014/main" id="{2ADF7689-FDFA-8CD5-52FF-54683EDE6DDE}"/>
              </a:ext>
            </a:extLst>
          </p:cNvPr>
          <p:cNvSpPr/>
          <p:nvPr/>
        </p:nvSpPr>
        <p:spPr>
          <a:xfrm>
            <a:off x="4740355" y="1214437"/>
            <a:ext cx="2217657" cy="13084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ooper Black" panose="0208090404030B020404" pitchFamily="18" charset="77"/>
              </a:rPr>
              <a:t>PHAKISA?</a:t>
            </a:r>
          </a:p>
        </p:txBody>
      </p:sp>
      <p:sp>
        <p:nvSpPr>
          <p:cNvPr id="10" name="Rectangle 9">
            <a:extLst>
              <a:ext uri="{FF2B5EF4-FFF2-40B4-BE49-F238E27FC236}">
                <a16:creationId xmlns:a16="http://schemas.microsoft.com/office/drawing/2014/main" id="{CECE3151-0C08-3D82-C502-5FB698FCC754}"/>
              </a:ext>
            </a:extLst>
          </p:cNvPr>
          <p:cNvSpPr/>
          <p:nvPr/>
        </p:nvSpPr>
        <p:spPr>
          <a:xfrm>
            <a:off x="4740355" y="4335138"/>
            <a:ext cx="2217657" cy="1122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Cooper Black" panose="0208090404030B020404" pitchFamily="18" charset="77"/>
              </a:rPr>
              <a:t>WHAT?????</a:t>
            </a:r>
          </a:p>
          <a:p>
            <a:pPr algn="ctr"/>
            <a:r>
              <a:rPr lang="en-US" sz="2400" dirty="0">
                <a:latin typeface="Cooper Black" panose="0208090404030B020404" pitchFamily="18" charset="77"/>
              </a:rPr>
              <a:t>PUKUSHA??</a:t>
            </a:r>
          </a:p>
        </p:txBody>
      </p:sp>
      <p:pic>
        <p:nvPicPr>
          <p:cNvPr id="2" name="Picture 1">
            <a:extLst>
              <a:ext uri="{FF2B5EF4-FFF2-40B4-BE49-F238E27FC236}">
                <a16:creationId xmlns:a16="http://schemas.microsoft.com/office/drawing/2014/main" id="{DF5ACC44-F441-80D7-170F-09C51EE22CB0}"/>
              </a:ext>
            </a:extLst>
          </p:cNvPr>
          <p:cNvPicPr>
            <a:picLocks noChangeAspect="1"/>
          </p:cNvPicPr>
          <p:nvPr/>
        </p:nvPicPr>
        <p:blipFill>
          <a:blip r:embed="rId5"/>
          <a:stretch>
            <a:fillRect/>
          </a:stretch>
        </p:blipFill>
        <p:spPr>
          <a:xfrm>
            <a:off x="9331083" y="1214437"/>
            <a:ext cx="2860917" cy="2740619"/>
          </a:xfrm>
          <a:prstGeom prst="rect">
            <a:avLst/>
          </a:prstGeom>
        </p:spPr>
      </p:pic>
      <p:sp>
        <p:nvSpPr>
          <p:cNvPr id="11" name="Explosion 2 10">
            <a:extLst>
              <a:ext uri="{FF2B5EF4-FFF2-40B4-BE49-F238E27FC236}">
                <a16:creationId xmlns:a16="http://schemas.microsoft.com/office/drawing/2014/main" id="{532820E0-48D7-52F9-6E65-2F616B256CEA}"/>
              </a:ext>
            </a:extLst>
          </p:cNvPr>
          <p:cNvSpPr/>
          <p:nvPr/>
        </p:nvSpPr>
        <p:spPr>
          <a:xfrm>
            <a:off x="7228909" y="1187238"/>
            <a:ext cx="3532631" cy="2089362"/>
          </a:xfrm>
          <a:prstGeom prst="irregularSeal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a:latin typeface="Cooper Black" panose="0208090404030B020404" pitchFamily="18" charset="77"/>
              </a:rPr>
              <a:t>Others say it’s “PHANGISA”</a:t>
            </a:r>
          </a:p>
        </p:txBody>
      </p:sp>
      <p:pic>
        <p:nvPicPr>
          <p:cNvPr id="12" name="Picture 11">
            <a:extLst>
              <a:ext uri="{FF2B5EF4-FFF2-40B4-BE49-F238E27FC236}">
                <a16:creationId xmlns:a16="http://schemas.microsoft.com/office/drawing/2014/main" id="{CC89683B-0D8E-ABDF-561E-01AE18711867}"/>
              </a:ext>
            </a:extLst>
          </p:cNvPr>
          <p:cNvPicPr>
            <a:picLocks noChangeAspect="1"/>
          </p:cNvPicPr>
          <p:nvPr/>
        </p:nvPicPr>
        <p:blipFill>
          <a:blip r:embed="rId6"/>
          <a:stretch>
            <a:fillRect/>
          </a:stretch>
        </p:blipFill>
        <p:spPr>
          <a:xfrm>
            <a:off x="9723247" y="2765234"/>
            <a:ext cx="2468753" cy="4345333"/>
          </a:xfrm>
          <a:prstGeom prst="rect">
            <a:avLst/>
          </a:prstGeom>
        </p:spPr>
      </p:pic>
      <p:sp>
        <p:nvSpPr>
          <p:cNvPr id="13" name="Rectangle 12">
            <a:extLst>
              <a:ext uri="{FF2B5EF4-FFF2-40B4-BE49-F238E27FC236}">
                <a16:creationId xmlns:a16="http://schemas.microsoft.com/office/drawing/2014/main" id="{D494BDFA-6631-3DF3-5DCB-103F991380BC}"/>
              </a:ext>
            </a:extLst>
          </p:cNvPr>
          <p:cNvSpPr/>
          <p:nvPr/>
        </p:nvSpPr>
        <p:spPr>
          <a:xfrm>
            <a:off x="8295701" y="3852640"/>
            <a:ext cx="1879635" cy="300536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Cooper Black" panose="0208090404030B020404" pitchFamily="18" charset="77"/>
              </a:rPr>
              <a:t>🌹MY WIFE🌹 SAYS IT’S </a:t>
            </a:r>
          </a:p>
          <a:p>
            <a:pPr algn="ctr"/>
            <a:endParaRPr lang="en-US" dirty="0">
              <a:latin typeface="Cooper Black" panose="0208090404030B020404" pitchFamily="18" charset="77"/>
            </a:endParaRPr>
          </a:p>
          <a:p>
            <a:pPr algn="ctr"/>
            <a:r>
              <a:rPr lang="en-US" dirty="0">
                <a:latin typeface="Cooper Black" panose="0208090404030B020404" pitchFamily="18" charset="77"/>
              </a:rPr>
              <a:t>PAKISHA –</a:t>
            </a:r>
          </a:p>
          <a:p>
            <a:pPr algn="ctr"/>
            <a:endParaRPr lang="en-US" dirty="0">
              <a:latin typeface="Cooper Black" panose="0208090404030B020404" pitchFamily="18" charset="77"/>
            </a:endParaRPr>
          </a:p>
          <a:p>
            <a:pPr algn="ctr"/>
            <a:r>
              <a:rPr lang="en-US" dirty="0">
                <a:latin typeface="Cooper Black" panose="0208090404030B020404" pitchFamily="18" charset="77"/>
              </a:rPr>
              <a:t> MEANING: PACKING BAGS TO LEAVE HOME ALWAYS </a:t>
            </a:r>
          </a:p>
        </p:txBody>
      </p:sp>
      <p:pic>
        <p:nvPicPr>
          <p:cNvPr id="8" name="Picture 7">
            <a:extLst>
              <a:ext uri="{FF2B5EF4-FFF2-40B4-BE49-F238E27FC236}">
                <a16:creationId xmlns:a16="http://schemas.microsoft.com/office/drawing/2014/main" id="{244C001F-900C-2483-B2CA-9B3E55B4F2EF}"/>
              </a:ext>
            </a:extLst>
          </p:cNvPr>
          <p:cNvPicPr>
            <a:picLocks noChangeAspect="1"/>
          </p:cNvPicPr>
          <p:nvPr/>
        </p:nvPicPr>
        <p:blipFill>
          <a:blip r:embed="rId7"/>
          <a:stretch>
            <a:fillRect/>
          </a:stretch>
        </p:blipFill>
        <p:spPr>
          <a:xfrm>
            <a:off x="154236" y="3696503"/>
            <a:ext cx="4315223" cy="3388606"/>
          </a:xfrm>
          <a:prstGeom prst="rect">
            <a:avLst/>
          </a:prstGeom>
        </p:spPr>
      </p:pic>
      <p:sp>
        <p:nvSpPr>
          <p:cNvPr id="14" name="Rounded Rectangular Callout 13">
            <a:extLst>
              <a:ext uri="{FF2B5EF4-FFF2-40B4-BE49-F238E27FC236}">
                <a16:creationId xmlns:a16="http://schemas.microsoft.com/office/drawing/2014/main" id="{280E06AF-79A0-7F5B-68FC-F8CC38557E38}"/>
              </a:ext>
            </a:extLst>
          </p:cNvPr>
          <p:cNvSpPr/>
          <p:nvPr/>
        </p:nvSpPr>
        <p:spPr>
          <a:xfrm rot="8983081">
            <a:off x="2624910" y="5458312"/>
            <a:ext cx="1332229" cy="853635"/>
          </a:xfrm>
          <a:prstGeom prst="wedgeRoundRectCallout">
            <a:avLst>
              <a:gd name="adj1" fmla="val 8258"/>
              <a:gd name="adj2" fmla="val 1672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6">
                    <a:lumMod val="75000"/>
                  </a:schemeClr>
                </a:solidFill>
              </a:rPr>
              <a:t>DO YOU KNOW PHAKISA?</a:t>
            </a:r>
          </a:p>
        </p:txBody>
      </p:sp>
      <p:sp>
        <p:nvSpPr>
          <p:cNvPr id="15" name="Cloud 14">
            <a:extLst>
              <a:ext uri="{FF2B5EF4-FFF2-40B4-BE49-F238E27FC236}">
                <a16:creationId xmlns:a16="http://schemas.microsoft.com/office/drawing/2014/main" id="{744D3036-0D78-F292-BAE0-A44A2F33DA34}"/>
              </a:ext>
            </a:extLst>
          </p:cNvPr>
          <p:cNvSpPr/>
          <p:nvPr/>
        </p:nvSpPr>
        <p:spPr>
          <a:xfrm>
            <a:off x="1255924" y="4993721"/>
            <a:ext cx="1244648" cy="102853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t>NEE MY BROER</a:t>
            </a:r>
          </a:p>
        </p:txBody>
      </p:sp>
    </p:spTree>
    <p:extLst>
      <p:ext uri="{BB962C8B-B14F-4D97-AF65-F5344CB8AC3E}">
        <p14:creationId xmlns:p14="http://schemas.microsoft.com/office/powerpoint/2010/main" val="1643118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2E4CF536-623B-B991-B4B5-9F1662BFF4E2}"/>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F20481-D297-08C0-DF84-BD2897125C0E}"/>
              </a:ext>
            </a:extLst>
          </p:cNvPr>
          <p:cNvSpPr>
            <a:spLocks noGrp="1"/>
          </p:cNvSpPr>
          <p:nvPr>
            <p:ph type="title"/>
          </p:nvPr>
        </p:nvSpPr>
        <p:spPr>
          <a:xfrm>
            <a:off x="838200" y="1101687"/>
            <a:ext cx="10515600" cy="870331"/>
          </a:xfrm>
        </p:spPr>
        <p:txBody>
          <a:bodyPr>
            <a:normAutofit fontScale="90000"/>
          </a:bodyPr>
          <a:lstStyle/>
          <a:p>
            <a:pPr algn="ctr"/>
            <a:r>
              <a:rPr lang="en-US" sz="2400" b="1" dirty="0"/>
              <a:t>INTRODUCTION</a:t>
            </a:r>
            <a:br>
              <a:rPr lang="en-US" sz="2400" b="1" dirty="0"/>
            </a:br>
            <a:br>
              <a:rPr lang="en-US" sz="2400" b="1" dirty="0"/>
            </a:br>
            <a:r>
              <a:rPr lang="en-US" sz="2400" b="1" dirty="0">
                <a:solidFill>
                  <a:schemeClr val="tx2">
                    <a:lumMod val="50000"/>
                    <a:lumOff val="50000"/>
                  </a:schemeClr>
                </a:solidFill>
                <a:latin typeface="Cooper Black" panose="0208090404030B020404" pitchFamily="18" charset="77"/>
              </a:rPr>
              <a:t>“</a:t>
            </a:r>
            <a:r>
              <a:rPr lang="en-US" sz="3100" b="1" dirty="0">
                <a:solidFill>
                  <a:schemeClr val="tx2">
                    <a:lumMod val="50000"/>
                    <a:lumOff val="50000"/>
                  </a:schemeClr>
                </a:solidFill>
                <a:latin typeface="Cooper Black" panose="0208090404030B020404" pitchFamily="18" charset="77"/>
              </a:rPr>
              <a:t>PHAKISA”</a:t>
            </a:r>
            <a:r>
              <a:rPr lang="en-US" sz="2400" b="1" dirty="0"/>
              <a:t> – A SISOTHO NAME MEANING  - </a:t>
            </a:r>
            <a:r>
              <a:rPr lang="en-US" sz="2400" b="1" dirty="0">
                <a:solidFill>
                  <a:schemeClr val="tx2">
                    <a:lumMod val="50000"/>
                    <a:lumOff val="50000"/>
                  </a:schemeClr>
                </a:solidFill>
                <a:latin typeface="Cooper Black" panose="0208090404030B020404" pitchFamily="18" charset="77"/>
              </a:rPr>
              <a:t>‘</a:t>
            </a:r>
            <a:r>
              <a:rPr lang="en-US" sz="2400" b="1" i="1" dirty="0">
                <a:solidFill>
                  <a:schemeClr val="tx2">
                    <a:lumMod val="50000"/>
                    <a:lumOff val="50000"/>
                  </a:schemeClr>
                </a:solidFill>
                <a:latin typeface="Cooper Black" panose="0208090404030B020404" pitchFamily="18" charset="77"/>
              </a:rPr>
              <a:t>MAKE FAST OR HURRY UP </a:t>
            </a:r>
            <a:r>
              <a:rPr lang="en-US" sz="2400" b="1" dirty="0">
                <a:solidFill>
                  <a:schemeClr val="tx2">
                    <a:lumMod val="50000"/>
                    <a:lumOff val="50000"/>
                  </a:schemeClr>
                </a:solidFill>
                <a:latin typeface="Cooper Black" panose="0208090404030B020404" pitchFamily="18" charset="77"/>
              </a:rPr>
              <a:t>’</a:t>
            </a:r>
          </a:p>
        </p:txBody>
      </p:sp>
      <p:sp>
        <p:nvSpPr>
          <p:cNvPr id="3" name="Content Placeholder 2">
            <a:extLst>
              <a:ext uri="{FF2B5EF4-FFF2-40B4-BE49-F238E27FC236}">
                <a16:creationId xmlns:a16="http://schemas.microsoft.com/office/drawing/2014/main" id="{538BC928-37D3-F3B9-6125-E4576D49EA58}"/>
              </a:ext>
            </a:extLst>
          </p:cNvPr>
          <p:cNvSpPr>
            <a:spLocks noGrp="1"/>
          </p:cNvSpPr>
          <p:nvPr>
            <p:ph idx="1"/>
          </p:nvPr>
        </p:nvSpPr>
        <p:spPr>
          <a:xfrm>
            <a:off x="828101" y="2145021"/>
            <a:ext cx="10515600" cy="4712979"/>
          </a:xfrm>
        </p:spPr>
        <p:txBody>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mj-lt"/>
                <a:ea typeface="Times New Roman"/>
                <a:cs typeface="Arial" panose="020B0604020202020204" pitchFamily="34" charset="0"/>
              </a:rPr>
              <a:t>Presidential Initiative </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Times New Roman"/>
                <a:cs typeface="Arial" panose="020B0604020202020204" pitchFamily="34" charset="0"/>
              </a:rPr>
              <a:t>Unlocking the Potential of South Africa’s Oceans - implement an integrated ocean governance framework for sustainable growth of the ocean economy to </a:t>
            </a:r>
            <a:r>
              <a:rPr kumimoji="0" lang="en-US" sz="2000" b="0" i="0" u="none" strike="noStrike" kern="1200" cap="none" spc="0" normalizeH="0" baseline="0" noProof="0" dirty="0" err="1">
                <a:ln>
                  <a:noFill/>
                </a:ln>
                <a:solidFill>
                  <a:prstClr val="black"/>
                </a:solidFill>
                <a:effectLst/>
                <a:uLnTx/>
                <a:uFillTx/>
                <a:latin typeface="+mj-lt"/>
                <a:ea typeface="Times New Roman"/>
                <a:cs typeface="Arial" panose="020B0604020202020204" pitchFamily="34" charset="0"/>
              </a:rPr>
              <a:t>maximise</a:t>
            </a:r>
            <a:r>
              <a:rPr kumimoji="0" lang="en-US" sz="2000" b="0" i="0" u="none" strike="noStrike" kern="1200" cap="none" spc="0" normalizeH="0" baseline="0" noProof="0" dirty="0">
                <a:ln>
                  <a:noFill/>
                </a:ln>
                <a:solidFill>
                  <a:prstClr val="black"/>
                </a:solidFill>
                <a:effectLst/>
                <a:uLnTx/>
                <a:uFillTx/>
                <a:latin typeface="+mj-lt"/>
                <a:ea typeface="Times New Roman"/>
                <a:cs typeface="Arial" panose="020B0604020202020204" pitchFamily="34" charset="0"/>
              </a:rPr>
              <a:t> socio-economic benefits whilst ensuring adequate ocean environmental protection </a:t>
            </a:r>
          </a:p>
          <a:p>
            <a:pPr marL="0" marR="0" lvl="0" indent="0" algn="l" defTabSz="914400" rtl="0" eaLnBrk="1" fontAlgn="auto" latinLnBrk="0" hangingPunct="1">
              <a:lnSpc>
                <a:spcPct val="100000"/>
              </a:lnSpc>
              <a:spcBef>
                <a:spcPts val="600"/>
              </a:spcBef>
              <a:spcAft>
                <a:spcPts val="600"/>
              </a:spcAft>
              <a:buClrTx/>
              <a:buSzTx/>
              <a:buFontTx/>
              <a:buNone/>
              <a:tabLst>
                <a:tab pos="0" algn="l"/>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Five areas of focus in relation to Oceans Economy namely and fifth one was added:</a:t>
            </a:r>
            <a:endParaRPr kumimoji="0" lang="en-ZA"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a:p>
            <a:pPr marL="1074738" marR="0" lvl="2" indent="-450850" algn="just" defTabSz="914400" rtl="0" eaLnBrk="1" fontAlgn="auto" latinLnBrk="0" hangingPunct="1">
              <a:lnSpc>
                <a:spcPct val="100000"/>
              </a:lnSpc>
              <a:spcBef>
                <a:spcPts val="600"/>
              </a:spcBef>
              <a:spcAft>
                <a:spcPts val="600"/>
              </a:spcAft>
              <a:buClrTx/>
              <a:buSzTx/>
              <a:buFont typeface="Symbol"/>
              <a:buChar char=""/>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Offshore Oil and Gas Exploration </a:t>
            </a:r>
          </a:p>
          <a:p>
            <a:pPr marL="1074738" marR="0" lvl="2" indent="-450850" algn="just" defTabSz="914400" rtl="0" eaLnBrk="1" fontAlgn="auto" latinLnBrk="0" hangingPunct="1">
              <a:lnSpc>
                <a:spcPct val="100000"/>
              </a:lnSpc>
              <a:spcBef>
                <a:spcPts val="600"/>
              </a:spcBef>
              <a:spcAft>
                <a:spcPts val="600"/>
              </a:spcAft>
              <a:buClrTx/>
              <a:buSzTx/>
              <a:buFont typeface="Symbol"/>
              <a:buChar char=""/>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Marine Transport and Manufacturing</a:t>
            </a:r>
          </a:p>
          <a:p>
            <a:pPr marL="1074738" marR="0" lvl="2" indent="-450850" algn="just" defTabSz="914400" rtl="0" eaLnBrk="1" fontAlgn="auto" latinLnBrk="0" hangingPunct="1">
              <a:lnSpc>
                <a:spcPct val="100000"/>
              </a:lnSpc>
              <a:spcBef>
                <a:spcPts val="600"/>
              </a:spcBef>
              <a:spcAft>
                <a:spcPts val="600"/>
              </a:spcAft>
              <a:buClrTx/>
              <a:buSzTx/>
              <a:buFont typeface="Symbol"/>
              <a:buChar char=""/>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Aquaculture </a:t>
            </a:r>
          </a:p>
          <a:p>
            <a:pPr marL="1074738" marR="0" lvl="2" indent="-450850" algn="just" defTabSz="914400" rtl="0" eaLnBrk="1" fontAlgn="auto" latinLnBrk="0" hangingPunct="1">
              <a:lnSpc>
                <a:spcPct val="100000"/>
              </a:lnSpc>
              <a:spcBef>
                <a:spcPts val="600"/>
              </a:spcBef>
              <a:spcAft>
                <a:spcPts val="600"/>
              </a:spcAft>
              <a:buClrTx/>
              <a:buSzTx/>
              <a:buFont typeface="Symbol"/>
              <a:buChar char=""/>
              <a:tabLst/>
              <a:defRPr/>
            </a:pPr>
            <a:r>
              <a:rPr kumimoji="0" lang="en-US" sz="2000" b="1" i="0" u="none" strike="noStrike" kern="1200" cap="none" spc="0" normalizeH="0" baseline="0" noProof="0" dirty="0">
                <a:ln>
                  <a:noFill/>
                </a:ln>
                <a:solidFill>
                  <a:srgbClr val="0070C0"/>
                </a:solidFill>
                <a:effectLst/>
                <a:uLnTx/>
                <a:uFillTx/>
                <a:latin typeface="+mj-lt"/>
                <a:ea typeface="+mn-ea"/>
                <a:cs typeface="Arial" panose="020B0604020202020204" pitchFamily="34" charset="0"/>
              </a:rPr>
              <a:t>Marine Protection Services and Governance</a:t>
            </a:r>
          </a:p>
          <a:p>
            <a:pPr marL="1074738" marR="0" lvl="2" indent="-450850" algn="just" defTabSz="914400" rtl="0" eaLnBrk="1" fontAlgn="auto" latinLnBrk="0" hangingPunct="1">
              <a:lnSpc>
                <a:spcPct val="100000"/>
              </a:lnSpc>
              <a:spcBef>
                <a:spcPts val="600"/>
              </a:spcBef>
              <a:spcAft>
                <a:spcPts val="600"/>
              </a:spcAft>
              <a:buClrTx/>
              <a:buSzTx/>
              <a:buFont typeface="Symbol"/>
              <a:buChar char=""/>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Small Craft </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Harbours</a:t>
            </a: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and Coastal Development and Tourism</a:t>
            </a:r>
          </a:p>
          <a:p>
            <a:pPr marL="0" indent="0">
              <a:buNone/>
            </a:pPr>
            <a:endParaRPr lang="en-US" dirty="0"/>
          </a:p>
        </p:txBody>
      </p:sp>
      <p:pic>
        <p:nvPicPr>
          <p:cNvPr id="5" name="Picture 22">
            <a:extLst>
              <a:ext uri="{FF2B5EF4-FFF2-40B4-BE49-F238E27FC236}">
                <a16:creationId xmlns:a16="http://schemas.microsoft.com/office/drawing/2014/main" id="{2E278DAE-CD37-02C5-FCAB-18C187D43F6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817100" y="5929313"/>
            <a:ext cx="2159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95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2C63C-7956-F247-FE68-12C218D0C01D}"/>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22B3F6F3-2CB6-7FB8-F83C-295D0D1FD92D}"/>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289193"/>
            <a:ext cx="12192000" cy="6279614"/>
          </a:xfrm>
          <a:prstGeom prst="rect">
            <a:avLst/>
          </a:prstGeom>
        </p:spPr>
      </p:pic>
      <p:sp>
        <p:nvSpPr>
          <p:cNvPr id="2" name="Title 1">
            <a:extLst>
              <a:ext uri="{FF2B5EF4-FFF2-40B4-BE49-F238E27FC236}">
                <a16:creationId xmlns:a16="http://schemas.microsoft.com/office/drawing/2014/main" id="{D154FB19-6857-295F-EE9A-901A0DD5F5EF}"/>
              </a:ext>
            </a:extLst>
          </p:cNvPr>
          <p:cNvSpPr>
            <a:spLocks noGrp="1"/>
          </p:cNvSpPr>
          <p:nvPr>
            <p:ph type="title"/>
          </p:nvPr>
        </p:nvSpPr>
        <p:spPr>
          <a:xfrm>
            <a:off x="1981878" y="956949"/>
            <a:ext cx="8948928" cy="757551"/>
          </a:xfrm>
        </p:spPr>
        <p:txBody>
          <a:bodyPr>
            <a:normAutofit/>
          </a:bodyPr>
          <a:lstStyle/>
          <a:p>
            <a:pPr algn="ctr" defTabSz="457200" eaLnBrk="0" fontAlgn="base" hangingPunct="0">
              <a:spcBef>
                <a:spcPct val="0"/>
              </a:spcBef>
              <a:spcAft>
                <a:spcPct val="0"/>
              </a:spcAft>
              <a:buNone/>
            </a:pPr>
            <a:r>
              <a:rPr lang="en-ZA" altLang="en-US" sz="2400" b="1" dirty="0">
                <a:solidFill>
                  <a:schemeClr val="accent1">
                    <a:lumMod val="75000"/>
                  </a:schemeClr>
                </a:solidFill>
                <a:latin typeface="Arial Narrow" panose="020B0606020202030204" pitchFamily="34" charset="0"/>
                <a:cs typeface="Arial" panose="020B0604020202020204" pitchFamily="34" charset="0"/>
              </a:rPr>
              <a:t>MARINE PROTECTION SERVICES AND GOVERNANCE: INITIATIVES</a:t>
            </a:r>
          </a:p>
        </p:txBody>
      </p:sp>
      <p:sp>
        <p:nvSpPr>
          <p:cNvPr id="3" name="Content Placeholder 2">
            <a:extLst>
              <a:ext uri="{FF2B5EF4-FFF2-40B4-BE49-F238E27FC236}">
                <a16:creationId xmlns:a16="http://schemas.microsoft.com/office/drawing/2014/main" id="{23A65B57-3AE7-F47C-C8C8-91E51D9BF4B2}"/>
              </a:ext>
            </a:extLst>
          </p:cNvPr>
          <p:cNvSpPr>
            <a:spLocks noGrp="1"/>
          </p:cNvSpPr>
          <p:nvPr>
            <p:ph idx="1"/>
          </p:nvPr>
        </p:nvSpPr>
        <p:spPr>
          <a:xfrm>
            <a:off x="838199" y="1613971"/>
            <a:ext cx="11236287" cy="5148969"/>
          </a:xfrm>
        </p:spPr>
        <p:txBody>
          <a:bodyPr>
            <a:normAutofit fontScale="77500" lnSpcReduction="20000"/>
          </a:bodyPr>
          <a:lstStyle/>
          <a:p>
            <a:pPr marL="536575" indent="-536575" algn="just">
              <a:lnSpc>
                <a:spcPct val="120000"/>
              </a:lnSpc>
              <a:buFont typeface="+mj-lt"/>
              <a:buAutoNum type="arabicPeriod"/>
              <a:defRPr/>
            </a:pPr>
            <a:r>
              <a:rPr lang="en-ZA" altLang="en-US" sz="2800" dirty="0">
                <a:solidFill>
                  <a:prstClr val="black"/>
                </a:solidFill>
                <a:latin typeface="+mj-lt"/>
                <a:cs typeface="Arial" panose="020B0604020202020204" pitchFamily="34" charset="0"/>
              </a:rPr>
              <a:t>Ministerial Committee and Secretariat to Govern Activities</a:t>
            </a:r>
          </a:p>
          <a:p>
            <a:pPr marL="536575" indent="-536575" algn="just">
              <a:lnSpc>
                <a:spcPct val="120000"/>
              </a:lnSpc>
              <a:buFont typeface="+mj-lt"/>
              <a:buAutoNum type="arabicPeriod"/>
              <a:defRPr/>
            </a:pPr>
            <a:r>
              <a:rPr lang="en-ZA" altLang="en-US" sz="2800" dirty="0">
                <a:solidFill>
                  <a:prstClr val="black"/>
                </a:solidFill>
                <a:latin typeface="+mj-lt"/>
                <a:cs typeface="Arial" panose="020B0604020202020204" pitchFamily="34" charset="0"/>
              </a:rPr>
              <a:t>Enhancement of Legislation into the Integrated Coastal and Oceans Management Act or Oceans Act</a:t>
            </a:r>
          </a:p>
          <a:p>
            <a:pPr marL="536575" indent="-536575" algn="just">
              <a:lnSpc>
                <a:spcPct val="120000"/>
              </a:lnSpc>
              <a:buFont typeface="+mj-lt"/>
              <a:buAutoNum type="arabicPeriod"/>
              <a:defRPr/>
            </a:pPr>
            <a:r>
              <a:rPr lang="en-US" altLang="en-US" sz="2800" dirty="0">
                <a:solidFill>
                  <a:prstClr val="black"/>
                </a:solidFill>
                <a:latin typeface="+mj-lt"/>
                <a:cs typeface="Arial" panose="020B0604020202020204" pitchFamily="34" charset="0"/>
              </a:rPr>
              <a:t>Review of ocean-related legislation</a:t>
            </a:r>
          </a:p>
          <a:p>
            <a:pPr marL="536575" indent="-536575" algn="just">
              <a:lnSpc>
                <a:spcPct val="120000"/>
              </a:lnSpc>
              <a:buFont typeface="+mj-lt"/>
              <a:buAutoNum type="arabicPeriod"/>
              <a:defRPr/>
            </a:pPr>
            <a:r>
              <a:rPr lang="en-ZA" altLang="en-US" sz="2800" dirty="0">
                <a:solidFill>
                  <a:schemeClr val="accent6">
                    <a:lumMod val="75000"/>
                  </a:schemeClr>
                </a:solidFill>
                <a:latin typeface="+mj-lt"/>
                <a:cs typeface="Arial" panose="020B0604020202020204" pitchFamily="34" charset="0"/>
              </a:rPr>
              <a:t>Accelerated Capacity Building Intervention in Ocean Governance</a:t>
            </a:r>
          </a:p>
          <a:p>
            <a:pPr marL="536575" indent="-536575" algn="just">
              <a:lnSpc>
                <a:spcPct val="120000"/>
              </a:lnSpc>
              <a:buFont typeface="+mj-lt"/>
              <a:buAutoNum type="arabicPeriod"/>
              <a:defRPr/>
            </a:pPr>
            <a:r>
              <a:rPr lang="en-US" altLang="en-US" sz="2800" dirty="0">
                <a:solidFill>
                  <a:srgbClr val="4BACC6">
                    <a:lumMod val="75000"/>
                  </a:srgbClr>
                </a:solidFill>
                <a:latin typeface="+mj-lt"/>
                <a:cs typeface="Arial" panose="020B0604020202020204" pitchFamily="34" charset="0"/>
              </a:rPr>
              <a:t>Enhanced and Coordinated Enforcement Programme</a:t>
            </a:r>
          </a:p>
          <a:p>
            <a:pPr marL="536575" indent="-536575" algn="just">
              <a:lnSpc>
                <a:spcPct val="120000"/>
              </a:lnSpc>
              <a:buFont typeface="+mj-lt"/>
              <a:buAutoNum type="arabicPeriod"/>
              <a:defRPr/>
            </a:pPr>
            <a:r>
              <a:rPr lang="en-ZA" altLang="en-US" sz="2800" dirty="0">
                <a:solidFill>
                  <a:schemeClr val="accent6">
                    <a:lumMod val="75000"/>
                  </a:schemeClr>
                </a:solidFill>
                <a:latin typeface="+mj-lt"/>
                <a:cs typeface="Arial" panose="020B0604020202020204" pitchFamily="34" charset="0"/>
              </a:rPr>
              <a:t>National Ocean and Coastal Information System and Extending Earth Observation Capacity</a:t>
            </a:r>
          </a:p>
          <a:p>
            <a:pPr marL="536575" indent="-536575" algn="just">
              <a:lnSpc>
                <a:spcPct val="120000"/>
              </a:lnSpc>
              <a:buFont typeface="+mj-lt"/>
              <a:buAutoNum type="arabicPeriod"/>
              <a:defRPr/>
            </a:pPr>
            <a:r>
              <a:rPr lang="en-ZA" altLang="en-US" sz="2800" dirty="0">
                <a:solidFill>
                  <a:prstClr val="black"/>
                </a:solidFill>
                <a:latin typeface="+mj-lt"/>
                <a:cs typeface="Arial" panose="020B0604020202020204" pitchFamily="34" charset="0"/>
              </a:rPr>
              <a:t>National Ocean and Coastal Water Quality Monitoring Programme</a:t>
            </a:r>
          </a:p>
          <a:p>
            <a:pPr marL="536575" indent="-536575" algn="just">
              <a:lnSpc>
                <a:spcPct val="120000"/>
              </a:lnSpc>
              <a:buFont typeface="+mj-lt"/>
              <a:buAutoNum type="arabicPeriod"/>
              <a:defRPr/>
            </a:pPr>
            <a:r>
              <a:rPr lang="en-ZA" altLang="en-US" sz="2800" dirty="0">
                <a:solidFill>
                  <a:prstClr val="black"/>
                </a:solidFill>
                <a:latin typeface="+mj-lt"/>
                <a:cs typeface="Arial" panose="020B0604020202020204" pitchFamily="34" charset="0"/>
              </a:rPr>
              <a:t>Creation of a Marine Protected Area Representative Network</a:t>
            </a:r>
          </a:p>
          <a:p>
            <a:pPr marL="536575" indent="-536575" algn="just">
              <a:lnSpc>
                <a:spcPct val="120000"/>
              </a:lnSpc>
              <a:buFont typeface="+mj-lt"/>
              <a:buAutoNum type="arabicPeriod"/>
              <a:defRPr/>
            </a:pPr>
            <a:r>
              <a:rPr lang="en-ZA" altLang="en-US" sz="2800" dirty="0">
                <a:solidFill>
                  <a:prstClr val="black"/>
                </a:solidFill>
                <a:latin typeface="+mj-lt"/>
                <a:cs typeface="Arial" panose="020B0604020202020204" pitchFamily="34" charset="0"/>
              </a:rPr>
              <a:t>Marine Protected Area / Marine Spatial Planning Discovery, Research &amp; Monitoring Programme</a:t>
            </a:r>
          </a:p>
          <a:p>
            <a:pPr marL="536575" indent="-536575" algn="just">
              <a:lnSpc>
                <a:spcPct val="120000"/>
              </a:lnSpc>
              <a:buFont typeface="+mj-lt"/>
              <a:buAutoNum type="arabicPeriod"/>
              <a:defRPr/>
            </a:pPr>
            <a:r>
              <a:rPr lang="en-US" altLang="en-US" sz="2800" dirty="0">
                <a:solidFill>
                  <a:prstClr val="black"/>
                </a:solidFill>
                <a:latin typeface="+mj-lt"/>
                <a:cs typeface="Arial" panose="020B0604020202020204" pitchFamily="34" charset="0"/>
              </a:rPr>
              <a:t>Marine Spatial Planning Process</a:t>
            </a:r>
          </a:p>
        </p:txBody>
      </p:sp>
      <p:pic>
        <p:nvPicPr>
          <p:cNvPr id="5" name="Picture 22">
            <a:extLst>
              <a:ext uri="{FF2B5EF4-FFF2-40B4-BE49-F238E27FC236}">
                <a16:creationId xmlns:a16="http://schemas.microsoft.com/office/drawing/2014/main" id="{0993C0E4-AAAD-DAB9-0589-D8EA30BC9993}"/>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88525" y="5994591"/>
            <a:ext cx="2159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6083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183F5-82EC-E080-6DF5-85EA40E1DDCD}"/>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6B6F1B4F-8C35-C673-0348-4151DF232884}"/>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F98ACF1-6275-BE9E-6855-5A8501DE0D16}"/>
              </a:ext>
            </a:extLst>
          </p:cNvPr>
          <p:cNvSpPr>
            <a:spLocks noGrp="1"/>
          </p:cNvSpPr>
          <p:nvPr>
            <p:ph type="title"/>
          </p:nvPr>
        </p:nvSpPr>
        <p:spPr>
          <a:xfrm>
            <a:off x="1168706" y="796301"/>
            <a:ext cx="10515600" cy="933348"/>
          </a:xfrm>
        </p:spPr>
        <p:txBody>
          <a:bodyPr>
            <a:normAutofit/>
          </a:bodyPr>
          <a:lstStyle/>
          <a:p>
            <a:pPr algn="ctr">
              <a:lnSpc>
                <a:spcPct val="120000"/>
              </a:lnSpc>
              <a:defRPr/>
            </a:pPr>
            <a:r>
              <a:rPr lang="en-US" altLang="en-US" sz="2400" b="1" dirty="0">
                <a:solidFill>
                  <a:srgbClr val="4BACC6">
                    <a:lumMod val="75000"/>
                  </a:srgbClr>
                </a:solidFill>
                <a:latin typeface="+mj-lt"/>
                <a:cs typeface="Arial" panose="020B0604020202020204" pitchFamily="34" charset="0"/>
              </a:rPr>
              <a:t>ENHANCED AND COORDINATED ENFORCEMENT PROGRAMME</a:t>
            </a:r>
          </a:p>
        </p:txBody>
      </p:sp>
      <p:sp>
        <p:nvSpPr>
          <p:cNvPr id="3" name="Content Placeholder 2">
            <a:extLst>
              <a:ext uri="{FF2B5EF4-FFF2-40B4-BE49-F238E27FC236}">
                <a16:creationId xmlns:a16="http://schemas.microsoft.com/office/drawing/2014/main" id="{E44C4561-3BB0-B21D-4426-4FEDD51C6E3E}"/>
              </a:ext>
            </a:extLst>
          </p:cNvPr>
          <p:cNvSpPr>
            <a:spLocks noGrp="1"/>
          </p:cNvSpPr>
          <p:nvPr>
            <p:ph idx="1"/>
          </p:nvPr>
        </p:nvSpPr>
        <p:spPr>
          <a:xfrm>
            <a:off x="507694" y="1608463"/>
            <a:ext cx="10983817" cy="4690944"/>
          </a:xfrm>
        </p:spPr>
        <p:txBody>
          <a:bodyPr>
            <a:normAutofit fontScale="62500" lnSpcReduction="20000"/>
          </a:bodyPr>
          <a:lstStyle/>
          <a:p>
            <a:pPr marL="0" marR="0" lvl="0" indent="0" algn="just" defTabSz="457200" rtl="0" eaLnBrk="0" fontAlgn="base" latinLnBrk="0" hangingPunct="0">
              <a:lnSpc>
                <a:spcPct val="150000"/>
              </a:lnSpc>
              <a:spcBef>
                <a:spcPct val="20000"/>
              </a:spcBef>
              <a:spcAft>
                <a:spcPct val="0"/>
              </a:spcAft>
              <a:buClrTx/>
              <a:buSzTx/>
              <a:buFont typeface="Arial" panose="020B0604020202020204" pitchFamily="34" charset="0"/>
              <a:buNone/>
              <a:tabLst/>
              <a:defRPr/>
            </a:pPr>
            <a:r>
              <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Operation Phakisa Initiative 5 is aimed at securing the South African coast and waters, through an integrated multidimensional approach to ensure the environment is conducive for the development of the ocean economy and economic security of the maritime zones, main drivers being: </a:t>
            </a:r>
          </a:p>
          <a:p>
            <a:pPr algn="just">
              <a:lnSpc>
                <a:spcPct val="150000"/>
              </a:lnSpc>
              <a:defRPr/>
            </a:pPr>
            <a:r>
              <a:rPr lang="en-ZA" altLang="en-US" sz="2800" dirty="0">
                <a:solidFill>
                  <a:prstClr val="black"/>
                </a:solidFill>
                <a:latin typeface="Arial Narrow" panose="020B0606020202030204" pitchFamily="34" charset="0"/>
                <a:cs typeface="Arial" panose="020B0604020202020204" pitchFamily="34" charset="0"/>
              </a:rPr>
              <a:t>Co-ordination required for enforcement and policing of coasts and oceans (integrated operational approach)</a:t>
            </a:r>
          </a:p>
          <a:p>
            <a:pPr algn="just">
              <a:lnSpc>
                <a:spcPct val="150000"/>
              </a:lnSpc>
              <a:defRPr/>
            </a:pPr>
            <a:r>
              <a:rPr lang="en-ZA" altLang="en-US" sz="2800" dirty="0">
                <a:solidFill>
                  <a:prstClr val="black"/>
                </a:solidFill>
                <a:latin typeface="Arial Narrow" panose="020B0606020202030204" pitchFamily="34" charset="0"/>
                <a:cs typeface="Arial" panose="020B0604020202020204" pitchFamily="34" charset="0"/>
              </a:rPr>
              <a:t>Need to improve monitoring, control and surveillance (domain awareness)</a:t>
            </a:r>
          </a:p>
          <a:p>
            <a:pPr algn="just">
              <a:lnSpc>
                <a:spcPct val="150000"/>
              </a:lnSpc>
              <a:defRPr/>
            </a:pPr>
            <a:r>
              <a:rPr lang="en-ZA" altLang="en-US" sz="2800" dirty="0">
                <a:solidFill>
                  <a:prstClr val="black"/>
                </a:solidFill>
                <a:latin typeface="Arial Narrow" panose="020B0606020202030204" pitchFamily="34" charset="0"/>
                <a:cs typeface="Arial" panose="020B0604020202020204" pitchFamily="34" charset="0"/>
              </a:rPr>
              <a:t>Identification and protection of sensitive and unique marine habitats and species</a:t>
            </a:r>
          </a:p>
          <a:p>
            <a:pPr algn="just">
              <a:lnSpc>
                <a:spcPct val="150000"/>
              </a:lnSpc>
              <a:defRPr/>
            </a:pPr>
            <a:r>
              <a:rPr lang="en-ZA" altLang="en-US" sz="2800" dirty="0">
                <a:solidFill>
                  <a:prstClr val="black"/>
                </a:solidFill>
                <a:latin typeface="Arial Narrow" panose="020B0606020202030204" pitchFamily="34" charset="0"/>
                <a:cs typeface="Arial" panose="020B0604020202020204" pitchFamily="34" charset="0"/>
              </a:rPr>
              <a:t>Limited human and financial resources to manage ocean resources and environment – need to join forces and leverage resources</a:t>
            </a:r>
          </a:p>
          <a:p>
            <a:pPr algn="just">
              <a:lnSpc>
                <a:spcPct val="150000"/>
              </a:lnSpc>
              <a:defRPr/>
            </a:pPr>
            <a:r>
              <a:rPr lang="en-ZA" altLang="en-US" sz="2800" dirty="0">
                <a:solidFill>
                  <a:prstClr val="black"/>
                </a:solidFill>
                <a:latin typeface="Arial Narrow" panose="020B0606020202030204" pitchFamily="34" charset="0"/>
                <a:cs typeface="Arial" panose="020B0604020202020204" pitchFamily="34" charset="0"/>
              </a:rPr>
              <a:t>Need to address the high level of Illegal, Unregulated Fishing Activities (IUU) in addition to the other illegal activities (integrated operational approach)</a:t>
            </a:r>
          </a:p>
          <a:p>
            <a:endParaRPr lang="en-US" dirty="0"/>
          </a:p>
        </p:txBody>
      </p:sp>
      <p:pic>
        <p:nvPicPr>
          <p:cNvPr id="5" name="Picture 22">
            <a:extLst>
              <a:ext uri="{FF2B5EF4-FFF2-40B4-BE49-F238E27FC236}">
                <a16:creationId xmlns:a16="http://schemas.microsoft.com/office/drawing/2014/main" id="{C6E7F1FB-6761-A465-EB36-7F9501DEDD1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88525" y="5994591"/>
            <a:ext cx="2159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908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gray">
          <a:xfrm>
            <a:off x="2430463" y="80538"/>
            <a:ext cx="9144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913526" rtl="0" eaLnBrk="1" fontAlgn="base" hangingPunct="1">
              <a:spcBef>
                <a:spcPct val="0"/>
              </a:spcBef>
              <a:spcAft>
                <a:spcPct val="0"/>
              </a:spcAft>
              <a:tabLst>
                <a:tab pos="275353" algn="l"/>
              </a:tabLst>
              <a:defRPr sz="1900" b="1" baseline="0">
                <a:solidFill>
                  <a:schemeClr val="tx2"/>
                </a:solidFill>
                <a:latin typeface="+mj-lt"/>
                <a:ea typeface="Arial Unicode MS" pitchFamily="34" charset="-128"/>
                <a:cs typeface="Arial Unicode MS" pitchFamily="34" charset="-128"/>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algn="ctr">
              <a:defRPr/>
            </a:pPr>
            <a:r>
              <a:rPr lang="en-US" sz="2400" u="sng" kern="0" dirty="0">
                <a:solidFill>
                  <a:prstClr val="black"/>
                </a:solidFill>
                <a:latin typeface="Arial" panose="020B0604020202020204" pitchFamily="34" charset="0"/>
                <a:cs typeface="Arial" panose="020B0604020202020204" pitchFamily="34" charset="0"/>
              </a:rPr>
              <a:t>Initiative 5</a:t>
            </a:r>
          </a:p>
          <a:p>
            <a:pPr algn="ctr">
              <a:defRPr/>
            </a:pPr>
            <a:r>
              <a:rPr lang="en-US" sz="2400" i="1" kern="0" dirty="0">
                <a:solidFill>
                  <a:srgbClr val="000000"/>
                </a:solidFill>
                <a:latin typeface="Arial" panose="020B0604020202020204" pitchFamily="34" charset="0"/>
                <a:cs typeface="Arial" panose="020B0604020202020204" pitchFamily="34" charset="0"/>
              </a:rPr>
              <a:t>Enhanced and Coordinated Enforcement </a:t>
            </a:r>
            <a:r>
              <a:rPr lang="en-US" sz="2400" i="1" kern="0" dirty="0" err="1">
                <a:solidFill>
                  <a:srgbClr val="000000"/>
                </a:solidFill>
                <a:latin typeface="Arial" panose="020B0604020202020204" pitchFamily="34" charset="0"/>
                <a:cs typeface="Arial" panose="020B0604020202020204" pitchFamily="34" charset="0"/>
              </a:rPr>
              <a:t>Programme</a:t>
            </a:r>
            <a:endParaRPr lang="en-US" sz="2400" i="1" kern="0" dirty="0">
              <a:solidFill>
                <a:srgbClr val="000000"/>
              </a:solidFill>
              <a:latin typeface="Arial" panose="020B0604020202020204" pitchFamily="34" charset="0"/>
              <a:cs typeface="Arial" panose="020B0604020202020204" pitchFamily="34" charset="0"/>
            </a:endParaRPr>
          </a:p>
        </p:txBody>
      </p:sp>
      <p:pic>
        <p:nvPicPr>
          <p:cNvPr id="5123" name="Picture 103"/>
          <p:cNvPicPr>
            <a:picLocks/>
          </p:cNvPicPr>
          <p:nvPr/>
        </p:nvPicPr>
        <p:blipFill>
          <a:blip r:embed="rId2">
            <a:extLst>
              <a:ext uri="{28A0092B-C50C-407E-A947-70E740481C1C}">
                <a14:useLocalDpi xmlns:a14="http://schemas.microsoft.com/office/drawing/2010/main" val="0"/>
              </a:ext>
            </a:extLst>
          </a:blip>
          <a:srcRect/>
          <a:stretch>
            <a:fillRect/>
          </a:stretch>
        </p:blipFill>
        <p:spPr bwMode="gray">
          <a:xfrm>
            <a:off x="5180087" y="1374271"/>
            <a:ext cx="17383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04"/>
          <p:cNvPicPr>
            <a:picLocks/>
          </p:cNvPicPr>
          <p:nvPr/>
        </p:nvPicPr>
        <p:blipFill>
          <a:blip r:embed="rId3">
            <a:extLst>
              <a:ext uri="{28A0092B-C50C-407E-A947-70E740481C1C}">
                <a14:useLocalDpi xmlns:a14="http://schemas.microsoft.com/office/drawing/2010/main" val="0"/>
              </a:ext>
            </a:extLst>
          </a:blip>
          <a:srcRect/>
          <a:stretch>
            <a:fillRect/>
          </a:stretch>
        </p:blipFill>
        <p:spPr bwMode="gray">
          <a:xfrm>
            <a:off x="2012423" y="1281314"/>
            <a:ext cx="2130952" cy="70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6"/>
          <p:cNvPicPr>
            <a:picLocks/>
          </p:cNvPicPr>
          <p:nvPr/>
        </p:nvPicPr>
        <p:blipFill>
          <a:blip r:embed="rId4">
            <a:extLst>
              <a:ext uri="{28A0092B-C50C-407E-A947-70E740481C1C}">
                <a14:useLocalDpi xmlns:a14="http://schemas.microsoft.com/office/drawing/2010/main" val="0"/>
              </a:ext>
            </a:extLst>
          </a:blip>
          <a:srcRect/>
          <a:stretch>
            <a:fillRect/>
          </a:stretch>
        </p:blipFill>
        <p:spPr bwMode="gray">
          <a:xfrm>
            <a:off x="7880240" y="2474828"/>
            <a:ext cx="195103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gray">
          <a:xfrm>
            <a:off x="3284539" y="2854326"/>
            <a:ext cx="8588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gray">
          <a:xfrm>
            <a:off x="4471988" y="2792413"/>
            <a:ext cx="6858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5575301" y="2784475"/>
            <a:ext cx="8302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2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gray">
          <a:xfrm>
            <a:off x="6723063" y="2803525"/>
            <a:ext cx="711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gray">
          <a:xfrm>
            <a:off x="6723064" y="1976837"/>
            <a:ext cx="1786641" cy="57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gray">
          <a:xfrm>
            <a:off x="4317895" y="1347470"/>
            <a:ext cx="688202" cy="703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gray">
          <a:xfrm>
            <a:off x="8188520" y="3101288"/>
            <a:ext cx="1682750" cy="65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0" descr="https://cdn0.iconfinder.com/data/icons/iphone-black-people-svg-icons/20/policeman_user_woman_police_constable_policewoman_officer-5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6802438" y="4606925"/>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0" descr="https://cdn0.iconfinder.com/data/icons/iphone-black-people-svg-icons/20/policeman_user_woman_police_constable_policewoman_officer-5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7185025" y="4606925"/>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0" descr="https://cdn0.iconfinder.com/data/icons/iphone-black-people-svg-icons/20/policeman_user_woman_police_constable_policewoman_officer-5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7577138" y="4606925"/>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4" descr="http://homepage.ntlworld.com/d.e.martin/satellit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a:off x="9048751" y="4554538"/>
            <a:ext cx="91916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6" descr="http://static.ddmcdn.com/gif/how-to-draw-boats-3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gray">
          <a:xfrm>
            <a:off x="3136901" y="4365626"/>
            <a:ext cx="1490663"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0" descr="https://cdn0.iconfinder.com/data/icons/iphone-black-people-svg-icons/20/policeman_user_woman_police_constable_policewoman_officer-5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6802438" y="5070475"/>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10" descr="https://cdn0.iconfinder.com/data/icons/iphone-black-people-svg-icons/20/policeman_user_woman_police_constable_policewoman_officer-5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7185025" y="5070475"/>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10" descr="https://cdn0.iconfinder.com/data/icons/iphone-black-people-svg-icons/20/policeman_user_woman_police_constable_policewoman_officer-5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7577138" y="5070475"/>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6" descr="http://static.ddmcdn.com/gif/how-to-draw-boats-3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gray">
          <a:xfrm>
            <a:off x="1631951" y="4413251"/>
            <a:ext cx="14890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Down Arrow 22"/>
          <p:cNvSpPr/>
          <p:nvPr/>
        </p:nvSpPr>
        <p:spPr bwMode="gray">
          <a:xfrm>
            <a:off x="2932114" y="3573464"/>
            <a:ext cx="5837237" cy="661987"/>
          </a:xfrm>
          <a:prstGeom prst="downArrow">
            <a:avLst>
              <a:gd name="adj1" fmla="val 74848"/>
              <a:gd name="adj2" fmla="val 50000"/>
            </a:avLst>
          </a:prstGeom>
          <a:solidFill>
            <a:srgbClr val="BFE8EB"/>
          </a:solidFill>
          <a:ln w="952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400" b="1" kern="0" dirty="0">
                <a:solidFill>
                  <a:srgbClr val="000000"/>
                </a:solidFill>
                <a:latin typeface="Arial"/>
                <a:ea typeface="ＭＳ Ｐゴシック"/>
                <a:cs typeface="Arial" panose="020B0604020202020204" pitchFamily="34" charset="0"/>
              </a:rPr>
              <a:t>Collaborated &amp; Shared Assets</a:t>
            </a:r>
            <a:endParaRPr lang="en-MY" sz="1400" b="1" kern="0" dirty="0" err="1">
              <a:solidFill>
                <a:srgbClr val="000000"/>
              </a:solidFill>
              <a:latin typeface="Arial"/>
              <a:ea typeface="ＭＳ Ｐゴシック"/>
              <a:cs typeface="Arial" panose="020B0604020202020204" pitchFamily="34" charset="0"/>
            </a:endParaRPr>
          </a:p>
        </p:txBody>
      </p:sp>
      <p:pic>
        <p:nvPicPr>
          <p:cNvPr id="5144" name="Picture 10" descr="https://cdn0.iconfinder.com/data/icons/iphone-black-people-svg-icons/20/policeman_user_woman_police_constable_policewoman_officer-5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7977188" y="4606926"/>
            <a:ext cx="4000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10" descr="https://cdn0.iconfinder.com/data/icons/iphone-black-people-svg-icons/20/policeman_user_woman_police_constable_policewoman_officer-5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8359775" y="4606926"/>
            <a:ext cx="4000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10" descr="https://cdn0.iconfinder.com/data/icons/iphone-black-people-svg-icons/20/policeman_user_woman_police_constable_policewoman_officer-5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7977188" y="5070475"/>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7" name="Picture 10" descr="https://cdn0.iconfinder.com/data/icons/iphone-black-people-svg-icons/20/policeman_user_woman_police_constable_policewoman_officer-5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8359775" y="5070475"/>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8" name="Picture 4" desc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gray">
          <a:xfrm>
            <a:off x="5084763" y="4413251"/>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bwMode="gray">
          <a:xfrm>
            <a:off x="2533650" y="5718176"/>
            <a:ext cx="7124700" cy="523875"/>
          </a:xfrm>
          <a:prstGeom prst="rect">
            <a:avLst/>
          </a:prstGeom>
          <a:solidFill>
            <a:srgbClr val="4C7F96"/>
          </a:solidFill>
          <a:ln>
            <a:solidFill>
              <a:srgbClr val="63A9AA"/>
            </a:solidFill>
          </a:ln>
          <a:effectLst>
            <a:outerShdw blurRad="50800" dist="38100" dir="5400000" algn="t" rotWithShape="0">
              <a:prstClr val="black">
                <a:alpha val="40000"/>
              </a:prstClr>
            </a:outerShdw>
          </a:effectLst>
        </p:spPr>
        <p:txBody>
          <a:bodyPr>
            <a:spAutoFit/>
          </a:bodyPr>
          <a:lstStyle/>
          <a:p>
            <a:pPr>
              <a:defRPr/>
            </a:pPr>
            <a:r>
              <a:rPr lang="en-US" sz="1400" b="1" kern="0" dirty="0">
                <a:solidFill>
                  <a:srgbClr val="FFFFFF"/>
                </a:solidFill>
                <a:latin typeface="Arial"/>
                <a:ea typeface="ＭＳ Ｐゴシック"/>
                <a:cs typeface="Arial" panose="020B0604020202020204" pitchFamily="34" charset="0"/>
              </a:rPr>
              <a:t>This will support the existing Security Cluster Programme so that Security Assessments and Management Plans can be developed.</a:t>
            </a:r>
            <a:endParaRPr lang="en-MY" sz="1400" b="1" kern="0" dirty="0">
              <a:solidFill>
                <a:srgbClr val="FFFFFF"/>
              </a:solidFill>
              <a:latin typeface="Arial"/>
              <a:ea typeface="ＭＳ Ｐゴシック"/>
              <a:cs typeface="Arial" panose="020B0604020202020204" pitchFamily="34" charset="0"/>
            </a:endParaRPr>
          </a:p>
        </p:txBody>
      </p:sp>
      <p:grpSp>
        <p:nvGrpSpPr>
          <p:cNvPr id="5151" name="Group 30"/>
          <p:cNvGrpSpPr>
            <a:grpSpLocks/>
          </p:cNvGrpSpPr>
          <p:nvPr/>
        </p:nvGrpSpPr>
        <p:grpSpPr bwMode="auto">
          <a:xfrm>
            <a:off x="9043988" y="1123950"/>
            <a:ext cx="1395412" cy="217488"/>
            <a:chOff x="7369340" y="285750"/>
            <a:chExt cx="1368260" cy="212366"/>
          </a:xfrm>
        </p:grpSpPr>
        <p:sp>
          <p:nvSpPr>
            <p:cNvPr id="5152" name="StickerRectangle"/>
            <p:cNvSpPr>
              <a:spLocks noChangeArrowheads="1"/>
            </p:cNvSpPr>
            <p:nvPr/>
          </p:nvSpPr>
          <p:spPr bwMode="gray">
            <a:xfrm>
              <a:off x="7369340" y="285750"/>
              <a:ext cx="1368260"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Clr>
                  <a:srgbClr val="000000"/>
                </a:buClr>
                <a:buNone/>
              </a:pPr>
              <a:r>
                <a:rPr lang="en-ZA" altLang="en-US" sz="1200">
                  <a:solidFill>
                    <a:srgbClr val="808080"/>
                  </a:solidFill>
                  <a:latin typeface="Arial" panose="020B0604020202020204" pitchFamily="34" charset="0"/>
                  <a:ea typeface="MS PGothic" panose="020B0600070205080204" pitchFamily="34" charset="-128"/>
                  <a:cs typeface="Arial" panose="020B0604020202020204" pitchFamily="34" charset="0"/>
                </a:rPr>
                <a:t>NOT EXHAUSTIVE</a:t>
              </a:r>
            </a:p>
          </p:txBody>
        </p:sp>
        <p:cxnSp>
          <p:nvCxnSpPr>
            <p:cNvPr id="5153" name="AutoShape 31"/>
            <p:cNvCxnSpPr>
              <a:cxnSpLocks noChangeShapeType="1"/>
              <a:stCxn id="5152" idx="2"/>
              <a:endCxn id="5152" idx="4"/>
            </p:cNvCxnSpPr>
            <p:nvPr/>
          </p:nvCxnSpPr>
          <p:spPr bwMode="gray">
            <a:xfrm>
              <a:off x="736934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5154" name="AutoShape 32"/>
            <p:cNvCxnSpPr>
              <a:cxnSpLocks noChangeShapeType="1"/>
              <a:stCxn id="5152" idx="4"/>
              <a:endCxn id="5152" idx="6"/>
            </p:cNvCxnSpPr>
            <p:nvPr/>
          </p:nvCxnSpPr>
          <p:spPr bwMode="gray">
            <a:xfrm>
              <a:off x="7369340" y="498116"/>
              <a:ext cx="136826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pic>
        <p:nvPicPr>
          <p:cNvPr id="35" name="Picture 34"/>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bwMode="gray">
          <a:xfrm>
            <a:off x="9658350" y="1394760"/>
            <a:ext cx="738738" cy="521196"/>
          </a:xfrm>
          <a:prstGeom prst="rect">
            <a:avLst/>
          </a:prstGeom>
        </p:spPr>
      </p:pic>
      <p:pic>
        <p:nvPicPr>
          <p:cNvPr id="36" name="Picture 35"/>
          <p:cNvPicPr>
            <a:picLocks/>
          </p:cNvPicPr>
          <p:nvPr/>
        </p:nvPicPr>
        <p:blipFill>
          <a:blip r:embed="rId17" cstate="email">
            <a:extLst>
              <a:ext uri="{28A0092B-C50C-407E-A947-70E740481C1C}">
                <a14:useLocalDpi xmlns:a14="http://schemas.microsoft.com/office/drawing/2010/main"/>
              </a:ext>
            </a:extLst>
          </a:blip>
          <a:stretch>
            <a:fillRect/>
          </a:stretch>
        </p:blipFill>
        <p:spPr>
          <a:xfrm>
            <a:off x="9097120" y="3693057"/>
            <a:ext cx="1358106" cy="589954"/>
          </a:xfrm>
          <a:prstGeom prst="rect">
            <a:avLst/>
          </a:prstGeom>
        </p:spPr>
      </p:pic>
      <p:pic>
        <p:nvPicPr>
          <p:cNvPr id="37" name="Picture 36"/>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bwMode="gray">
          <a:xfrm>
            <a:off x="9776173" y="2644215"/>
            <a:ext cx="878018" cy="801192"/>
          </a:xfrm>
          <a:prstGeom prst="rect">
            <a:avLst/>
          </a:prstGeom>
        </p:spPr>
      </p:pic>
      <p:pic>
        <p:nvPicPr>
          <p:cNvPr id="38" name="Picture 37"/>
          <p:cNvPicPr>
            <a:picLocks/>
          </p:cNvPicPr>
          <p:nvPr/>
        </p:nvPicPr>
        <p:blipFill>
          <a:blip r:embed="rId19" cstate="email">
            <a:extLst>
              <a:ext uri="{28A0092B-C50C-407E-A947-70E740481C1C}">
                <a14:useLocalDpi xmlns:a14="http://schemas.microsoft.com/office/drawing/2010/main"/>
              </a:ext>
            </a:extLst>
          </a:blip>
          <a:stretch>
            <a:fillRect/>
          </a:stretch>
        </p:blipFill>
        <p:spPr bwMode="gray">
          <a:xfrm>
            <a:off x="8793134" y="1907102"/>
            <a:ext cx="1291473" cy="485371"/>
          </a:xfrm>
          <a:prstGeom prst="rect">
            <a:avLst/>
          </a:prstGeom>
        </p:spPr>
      </p:pic>
      <p:pic>
        <p:nvPicPr>
          <p:cNvPr id="39" name="Picture 38"/>
          <p:cNvPicPr>
            <a:picLocks/>
          </p:cNvPicPr>
          <p:nvPr/>
        </p:nvPicPr>
        <p:blipFill rotWithShape="1">
          <a:blip r:embed="rId20" cstate="email">
            <a:extLst>
              <a:ext uri="{28A0092B-C50C-407E-A947-70E740481C1C}">
                <a14:useLocalDpi xmlns:a14="http://schemas.microsoft.com/office/drawing/2010/main"/>
              </a:ext>
            </a:extLst>
          </a:blip>
          <a:srcRect/>
          <a:stretch/>
        </p:blipFill>
        <p:spPr bwMode="gray">
          <a:xfrm>
            <a:off x="7036934" y="1281314"/>
            <a:ext cx="1632584" cy="586565"/>
          </a:xfrm>
          <a:prstGeom prst="rect">
            <a:avLst/>
          </a:prstGeom>
        </p:spPr>
      </p:pic>
      <p:pic>
        <p:nvPicPr>
          <p:cNvPr id="40" name="Picture 39"/>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bwMode="gray">
          <a:xfrm>
            <a:off x="3488664" y="2187731"/>
            <a:ext cx="1282766" cy="400865"/>
          </a:xfrm>
          <a:prstGeom prst="rect">
            <a:avLst/>
          </a:prstGeom>
        </p:spPr>
      </p:pic>
      <p:pic>
        <p:nvPicPr>
          <p:cNvPr id="41" name="Picture 40"/>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bwMode="gray">
          <a:xfrm>
            <a:off x="1950244" y="2703744"/>
            <a:ext cx="1313516" cy="530790"/>
          </a:xfrm>
          <a:prstGeom prst="rect">
            <a:avLst/>
          </a:prstGeom>
        </p:spPr>
      </p:pic>
      <p:pic>
        <p:nvPicPr>
          <p:cNvPr id="42" name="Picture 41"/>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bwMode="gray">
          <a:xfrm>
            <a:off x="1959190" y="3251993"/>
            <a:ext cx="712378" cy="822710"/>
          </a:xfrm>
          <a:prstGeom prst="rect">
            <a:avLst/>
          </a:prstGeom>
        </p:spPr>
      </p:pic>
      <p:pic>
        <p:nvPicPr>
          <p:cNvPr id="43" name="Picture 42"/>
          <p:cNvPicPr>
            <a:picLocks/>
          </p:cNvPicPr>
          <p:nvPr/>
        </p:nvPicPr>
        <p:blipFill>
          <a:blip r:embed="rId24" cstate="email">
            <a:extLst>
              <a:ext uri="{28A0092B-C50C-407E-A947-70E740481C1C}">
                <a14:useLocalDpi xmlns:a14="http://schemas.microsoft.com/office/drawing/2010/main"/>
              </a:ext>
            </a:extLst>
          </a:blip>
          <a:stretch>
            <a:fillRect/>
          </a:stretch>
        </p:blipFill>
        <p:spPr bwMode="gray">
          <a:xfrm>
            <a:off x="2315379" y="2081337"/>
            <a:ext cx="1026832" cy="557320"/>
          </a:xfrm>
          <a:prstGeom prst="rect">
            <a:avLst/>
          </a:prstGeom>
        </p:spPr>
      </p:pic>
      <p:pic>
        <p:nvPicPr>
          <p:cNvPr id="45" name="Picture 11">
            <a:extLst>
              <a:ext uri="{FF2B5EF4-FFF2-40B4-BE49-F238E27FC236}">
                <a16:creationId xmlns:a16="http://schemas.microsoft.com/office/drawing/2014/main" id="{FB5DA5FD-99D4-4D32-9061-13611AAE182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l="-6503" t="72583" r="60832" b="-13103"/>
          <a:stretch>
            <a:fillRect/>
          </a:stretch>
        </p:blipFill>
        <p:spPr bwMode="auto">
          <a:xfrm>
            <a:off x="-498144" y="-145378"/>
            <a:ext cx="3492797" cy="1789044"/>
          </a:xfrm>
          <a:prstGeom prst="rect">
            <a:avLst/>
          </a:prstGeom>
          <a:noFill/>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dist="35921" dir="2700000" algn="ctr" rotWithShape="0">
                    <a:srgbClr val="DDDDDD"/>
                  </a:outerShdw>
                </a:effectLst>
              </a14:hiddenEffects>
            </a:ext>
          </a:extLst>
        </p:spPr>
      </p:pic>
    </p:spTree>
    <p:extLst>
      <p:ext uri="{BB962C8B-B14F-4D97-AF65-F5344CB8AC3E}">
        <p14:creationId xmlns:p14="http://schemas.microsoft.com/office/powerpoint/2010/main" val="164067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186729-0C91-8E9C-9C63-8E273CF4B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641" y="228600"/>
            <a:ext cx="18542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F6F19203-4E3B-DF6D-7D5B-843FA881D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201" y="2089150"/>
            <a:ext cx="1993900" cy="901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131FAD1A-D838-8189-9BF2-96AEA0AACEE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21B52303-7382-839A-FB7A-3BCD0858F55B}"/>
              </a:ext>
            </a:extLst>
          </p:cNvPr>
          <p:cNvSpPr>
            <a:spLocks noChangeArrowheads="1"/>
          </p:cNvSpPr>
          <p:nvPr/>
        </p:nvSpPr>
        <p:spPr bwMode="auto">
          <a:xfrm>
            <a:off x="0" y="19939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
            <a:extLst>
              <a:ext uri="{FF2B5EF4-FFF2-40B4-BE49-F238E27FC236}">
                <a16:creationId xmlns:a16="http://schemas.microsoft.com/office/drawing/2014/main" id="{59613789-D7CC-C829-CA2D-8BA66F4940B6}"/>
              </a:ext>
            </a:extLst>
          </p:cNvPr>
          <p:cNvSpPr>
            <a:spLocks noChangeArrowheads="1"/>
          </p:cNvSpPr>
          <p:nvPr/>
        </p:nvSpPr>
        <p:spPr bwMode="auto">
          <a:xfrm>
            <a:off x="380098" y="3530600"/>
            <a:ext cx="1163010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Narrow" panose="020B0604020202020204" pitchFamily="34" charset="0"/>
              </a:rPr>
              <a:t> WORK PLAN 2024/2025 </a:t>
            </a:r>
            <a:endParaRPr kumimoji="0" lang="en-GB" altLang="en-US" sz="10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Narrow" panose="020B0604020202020204" pitchFamily="34" charset="0"/>
              </a:rPr>
              <a:t>ENHANCED AND COORDINATED COMPLIANCE AND ENFORCEMENT PROGRAMME</a:t>
            </a:r>
            <a:endParaRPr kumimoji="0" lang="en-GB" altLang="en-US" sz="10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Narrow" panose="020B0604020202020204" pitchFamily="34" charset="0"/>
              </a:rPr>
              <a:t>INITIATIVE 5</a:t>
            </a:r>
            <a:endParaRPr kumimoji="0" lang="en-GB" altLang="en-US" sz="10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dirty="0">
                <a:ln>
                  <a:noFill/>
                </a:ln>
                <a:solidFill>
                  <a:schemeClr val="tx1"/>
                </a:solidFill>
                <a:effectLst/>
                <a:latin typeface="Arial Narrow" panose="020B0604020202020204" pitchFamily="34" charset="0"/>
                <a:ea typeface="Times New Roman" panose="02020603050405020304" pitchFamily="18" charset="0"/>
                <a:cs typeface="Arial" panose="020B0604020202020204" pitchFamily="34" charset="0"/>
              </a:rPr>
              <a:t>Goal: Protect and improve the quality and safety of the oceans and coastal environment through collaborated and coordinated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dirty="0">
                <a:ln>
                  <a:noFill/>
                </a:ln>
                <a:solidFill>
                  <a:schemeClr val="tx1"/>
                </a:solidFill>
                <a:effectLst/>
                <a:latin typeface="Arial Narrow" panose="020B0604020202020204" pitchFamily="34" charset="0"/>
                <a:ea typeface="Times New Roman" panose="02020603050405020304" pitchFamily="18" charset="0"/>
                <a:cs typeface="Arial" panose="020B0604020202020204" pitchFamily="34" charset="0"/>
              </a:rPr>
              <a:t>compliance and enforcement interventions</a:t>
            </a:r>
            <a:endParaRPr kumimoji="0" lang="en-GB" altLang="en-US" sz="1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ZA" altLang="en-US" sz="1800" b="1" i="0" u="none" strike="noStrike" cap="none" normalizeH="0" baseline="0" dirty="0">
              <a:ln>
                <a:noFill/>
              </a:ln>
              <a:solidFill>
                <a:schemeClr val="tx1"/>
              </a:solidFill>
              <a:effectLst/>
              <a:latin typeface="Arial Narrow"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ZA" altLang="en-US" sz="1800" b="1" i="0" u="none" strike="noStrike" cap="none" normalizeH="0" baseline="0" dirty="0">
                <a:ln>
                  <a:noFill/>
                </a:ln>
                <a:solidFill>
                  <a:schemeClr val="tx1"/>
                </a:solidFill>
                <a:effectLst/>
                <a:latin typeface="Arial Narrow" panose="020B0604020202020204" pitchFamily="34" charset="0"/>
                <a:ea typeface="Times New Roman" panose="02020603050405020304" pitchFamily="18" charset="0"/>
                <a:cs typeface="Arial" panose="020B0604020202020204" pitchFamily="34" charset="0"/>
              </a:rPr>
              <a:t>MARINE PROTECTION SERVICES AND GOVERNANCE</a:t>
            </a:r>
            <a:endParaRPr kumimoji="0" lang="en-ZA"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29431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B9DDD-420C-97F4-F2FD-34B65455ECC9}"/>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BD889B13-5B17-A9CF-1EBA-A32D700BBB9D}"/>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308472"/>
            <a:ext cx="12192000" cy="6858000"/>
          </a:xfrm>
          <a:prstGeom prst="rect">
            <a:avLst/>
          </a:prstGeom>
        </p:spPr>
      </p:pic>
      <p:sp>
        <p:nvSpPr>
          <p:cNvPr id="2" name="Title 1">
            <a:extLst>
              <a:ext uri="{FF2B5EF4-FFF2-40B4-BE49-F238E27FC236}">
                <a16:creationId xmlns:a16="http://schemas.microsoft.com/office/drawing/2014/main" id="{034172A5-8BE5-CFE8-333E-F4F4AD1C8674}"/>
              </a:ext>
            </a:extLst>
          </p:cNvPr>
          <p:cNvSpPr>
            <a:spLocks noGrp="1"/>
          </p:cNvSpPr>
          <p:nvPr>
            <p:ph type="title"/>
          </p:nvPr>
        </p:nvSpPr>
        <p:spPr>
          <a:xfrm>
            <a:off x="838200" y="1652530"/>
            <a:ext cx="10515600" cy="297896"/>
          </a:xfrm>
        </p:spPr>
        <p:txBody>
          <a:bodyPr>
            <a:normAutofit fontScale="90000"/>
          </a:bodyPr>
          <a:lstStyle/>
          <a:p>
            <a:pPr algn="ctr"/>
            <a:r>
              <a:rPr lang="en-US" sz="2400" b="1" dirty="0"/>
              <a:t>ANNUAL TARGETS</a:t>
            </a:r>
          </a:p>
        </p:txBody>
      </p:sp>
      <p:sp>
        <p:nvSpPr>
          <p:cNvPr id="5" name="Content Placeholder 4">
            <a:extLst>
              <a:ext uri="{FF2B5EF4-FFF2-40B4-BE49-F238E27FC236}">
                <a16:creationId xmlns:a16="http://schemas.microsoft.com/office/drawing/2014/main" id="{003E013B-7687-58CA-9709-0BAF67EF8DFE}"/>
              </a:ext>
            </a:extLst>
          </p:cNvPr>
          <p:cNvSpPr>
            <a:spLocks noGrp="1"/>
          </p:cNvSpPr>
          <p:nvPr>
            <p:ph idx="1"/>
          </p:nvPr>
        </p:nvSpPr>
        <p:spPr>
          <a:xfrm>
            <a:off x="838200" y="2198190"/>
            <a:ext cx="10515600" cy="4351338"/>
          </a:xfrm>
        </p:spPr>
        <p:txBody>
          <a:bodyPr>
            <a:normAutofit/>
          </a:bodyPr>
          <a:lstStyle/>
          <a:p>
            <a:pPr marL="0" indent="0">
              <a:buNone/>
            </a:pPr>
            <a:endParaRPr lang="en-US" sz="2400" b="1"/>
          </a:p>
          <a:p>
            <a:pPr marL="0" indent="0">
              <a:buNone/>
            </a:pPr>
            <a:endParaRPr lang="en-US" sz="2400" b="1" dirty="0"/>
          </a:p>
        </p:txBody>
      </p:sp>
      <p:graphicFrame>
        <p:nvGraphicFramePr>
          <p:cNvPr id="3" name="Table 2">
            <a:extLst>
              <a:ext uri="{FF2B5EF4-FFF2-40B4-BE49-F238E27FC236}">
                <a16:creationId xmlns:a16="http://schemas.microsoft.com/office/drawing/2014/main" id="{E12676AC-B8F3-D73E-62C3-CC6DAD80DC43}"/>
              </a:ext>
            </a:extLst>
          </p:cNvPr>
          <p:cNvGraphicFramePr>
            <a:graphicFrameLocks noGrp="1"/>
          </p:cNvGraphicFramePr>
          <p:nvPr>
            <p:extLst>
              <p:ext uri="{D42A27DB-BD31-4B8C-83A1-F6EECF244321}">
                <p14:modId xmlns:p14="http://schemas.microsoft.com/office/powerpoint/2010/main" val="1581056937"/>
              </p:ext>
            </p:extLst>
          </p:nvPr>
        </p:nvGraphicFramePr>
        <p:xfrm>
          <a:off x="838200" y="2417047"/>
          <a:ext cx="10365954" cy="3700795"/>
        </p:xfrm>
        <a:graphic>
          <a:graphicData uri="http://schemas.openxmlformats.org/drawingml/2006/table">
            <a:tbl>
              <a:tblPr firstRow="1" bandRow="1">
                <a:tableStyleId>{00A15C55-8517-42AA-B614-E9B94910E393}</a:tableStyleId>
              </a:tblPr>
              <a:tblGrid>
                <a:gridCol w="3755834">
                  <a:extLst>
                    <a:ext uri="{9D8B030D-6E8A-4147-A177-3AD203B41FA5}">
                      <a16:colId xmlns:a16="http://schemas.microsoft.com/office/drawing/2014/main" val="1529012915"/>
                    </a:ext>
                  </a:extLst>
                </a:gridCol>
                <a:gridCol w="6610120">
                  <a:extLst>
                    <a:ext uri="{9D8B030D-6E8A-4147-A177-3AD203B41FA5}">
                      <a16:colId xmlns:a16="http://schemas.microsoft.com/office/drawing/2014/main" val="1256086556"/>
                    </a:ext>
                  </a:extLst>
                </a:gridCol>
              </a:tblGrid>
              <a:tr h="577789">
                <a:tc>
                  <a:txBody>
                    <a:bodyPr/>
                    <a:lstStyle/>
                    <a:p>
                      <a:r>
                        <a:rPr lang="en-US"/>
                        <a:t>ACTIVITIES</a:t>
                      </a:r>
                      <a:endParaRPr lang="en-US" dirty="0"/>
                    </a:p>
                  </a:txBody>
                  <a:tcPr/>
                </a:tc>
                <a:tc>
                  <a:txBody>
                    <a:bodyPr/>
                    <a:lstStyle/>
                    <a:p>
                      <a:r>
                        <a:rPr lang="en-US"/>
                        <a:t>ANNUAL TARGET</a:t>
                      </a:r>
                      <a:endParaRPr lang="en-US" dirty="0"/>
                    </a:p>
                  </a:txBody>
                  <a:tcPr/>
                </a:tc>
                <a:extLst>
                  <a:ext uri="{0D108BD9-81ED-4DB2-BD59-A6C34878D82A}">
                    <a16:rowId xmlns:a16="http://schemas.microsoft.com/office/drawing/2014/main" val="1989080401"/>
                  </a:ext>
                </a:extLst>
              </a:tr>
              <a:tr h="1424686">
                <a:tc>
                  <a:txBody>
                    <a:bodyPr/>
                    <a:lstStyle/>
                    <a:p>
                      <a:r>
                        <a:rPr lang="en-US" sz="2000" b="1"/>
                        <a:t>National Meetings</a:t>
                      </a:r>
                      <a:endParaRPr lang="en-US" sz="2000" b="1" dirty="0"/>
                    </a:p>
                  </a:txBody>
                  <a:tcPr/>
                </a:tc>
                <a:tc>
                  <a:txBody>
                    <a:bodyPr/>
                    <a:lstStyle/>
                    <a:p>
                      <a:r>
                        <a:rPr lang="en-US" sz="2000" b="1" dirty="0"/>
                        <a:t>4x CEWG Meetings – 1 meeting per quarter</a:t>
                      </a:r>
                    </a:p>
                    <a:p>
                      <a:r>
                        <a:rPr lang="en-US" sz="2000" b="1" dirty="0"/>
                        <a:t>11x IOSTT Meetings – 1x in-person meeting per   quarter</a:t>
                      </a:r>
                    </a:p>
                    <a:p>
                      <a:r>
                        <a:rPr lang="en-US" sz="2000" b="1" dirty="0"/>
                        <a:t>                                               2x virtual meetings</a:t>
                      </a:r>
                    </a:p>
                  </a:txBody>
                  <a:tcPr/>
                </a:tc>
                <a:extLst>
                  <a:ext uri="{0D108BD9-81ED-4DB2-BD59-A6C34878D82A}">
                    <a16:rowId xmlns:a16="http://schemas.microsoft.com/office/drawing/2014/main" val="658025305"/>
                  </a:ext>
                </a:extLst>
              </a:tr>
              <a:tr h="577789">
                <a:tc>
                  <a:txBody>
                    <a:bodyPr/>
                    <a:lstStyle/>
                    <a:p>
                      <a:r>
                        <a:rPr lang="en-US" sz="2000" b="1" dirty="0"/>
                        <a:t>Provincial meetings</a:t>
                      </a:r>
                    </a:p>
                  </a:txBody>
                  <a:tcPr/>
                </a:tc>
                <a:tc>
                  <a:txBody>
                    <a:bodyPr/>
                    <a:lstStyle/>
                    <a:p>
                      <a:r>
                        <a:rPr lang="en-US" sz="2000" b="1" dirty="0"/>
                        <a:t>16x Planning meetings – Joint operational planning meetings</a:t>
                      </a:r>
                    </a:p>
                  </a:txBody>
                  <a:tcPr/>
                </a:tc>
                <a:extLst>
                  <a:ext uri="{0D108BD9-81ED-4DB2-BD59-A6C34878D82A}">
                    <a16:rowId xmlns:a16="http://schemas.microsoft.com/office/drawing/2014/main" val="956325934"/>
                  </a:ext>
                </a:extLst>
              </a:tr>
              <a:tr h="997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Operations</a:t>
                      </a:r>
                    </a:p>
                    <a:p>
                      <a:endParaRPr lang="en-US" sz="20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32x Joint operations – 8x Operations per quarter</a:t>
                      </a:r>
                    </a:p>
                    <a:p>
                      <a:endParaRPr lang="en-US" sz="2000" b="1" dirty="0"/>
                    </a:p>
                  </a:txBody>
                  <a:tcPr/>
                </a:tc>
                <a:extLst>
                  <a:ext uri="{0D108BD9-81ED-4DB2-BD59-A6C34878D82A}">
                    <a16:rowId xmlns:a16="http://schemas.microsoft.com/office/drawing/2014/main" val="2255174326"/>
                  </a:ext>
                </a:extLst>
              </a:tr>
            </a:tbl>
          </a:graphicData>
        </a:graphic>
      </p:graphicFrame>
      <p:pic>
        <p:nvPicPr>
          <p:cNvPr id="6" name="Picture 22">
            <a:extLst>
              <a:ext uri="{FF2B5EF4-FFF2-40B4-BE49-F238E27FC236}">
                <a16:creationId xmlns:a16="http://schemas.microsoft.com/office/drawing/2014/main" id="{911A749F-B5F3-7A79-1D38-5E48B86526A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88525" y="6129394"/>
            <a:ext cx="2159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arget - Logo design">
            <a:extLst>
              <a:ext uri="{FF2B5EF4-FFF2-40B4-BE49-F238E27FC236}">
                <a16:creationId xmlns:a16="http://schemas.microsoft.com/office/drawing/2014/main" id="{72619E65-DBFA-893D-CA52-99B2F3EE5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818" y="1309639"/>
            <a:ext cx="1396569" cy="115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47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4EC5C-4C31-053B-201E-C5DADED20223}"/>
            </a:ext>
          </a:extLst>
        </p:cNvPr>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D8B89AAA-7693-CD04-99D9-32096A3D910A}"/>
              </a:ext>
            </a:extLst>
          </p:cNvPr>
          <p:cNvPicPr>
            <a:picLocks noChangeAspect="1"/>
          </p:cNvPicPr>
          <p:nvPr/>
        </p:nvPicPr>
        <p:blipFill>
          <a:blip r:embed="rId2" cstate="print">
            <a:alphaModFix amt="77000"/>
            <a:extLst>
              <a:ext uri="{28A0092B-C50C-407E-A947-70E740481C1C}">
                <a14:useLocalDpi xmlns:a14="http://schemas.microsoft.com/office/drawing/2010/main"/>
              </a:ext>
            </a:extLst>
          </a:blip>
          <a:stretch>
            <a:fillRect/>
          </a:stretch>
        </p:blipFill>
        <p:spPr>
          <a:xfrm>
            <a:off x="0" y="308472"/>
            <a:ext cx="12192000" cy="6858000"/>
          </a:xfrm>
          <a:prstGeom prst="rect">
            <a:avLst/>
          </a:prstGeom>
        </p:spPr>
      </p:pic>
      <p:sp>
        <p:nvSpPr>
          <p:cNvPr id="2" name="Title 1">
            <a:extLst>
              <a:ext uri="{FF2B5EF4-FFF2-40B4-BE49-F238E27FC236}">
                <a16:creationId xmlns:a16="http://schemas.microsoft.com/office/drawing/2014/main" id="{3015679C-D2D0-A7F1-7AC3-245112DF3507}"/>
              </a:ext>
            </a:extLst>
          </p:cNvPr>
          <p:cNvSpPr>
            <a:spLocks noGrp="1"/>
          </p:cNvSpPr>
          <p:nvPr>
            <p:ph type="title"/>
          </p:nvPr>
        </p:nvSpPr>
        <p:spPr>
          <a:xfrm>
            <a:off x="838200" y="1652530"/>
            <a:ext cx="10515600" cy="297896"/>
          </a:xfrm>
        </p:spPr>
        <p:txBody>
          <a:bodyPr>
            <a:normAutofit fontScale="90000"/>
          </a:bodyPr>
          <a:lstStyle/>
          <a:p>
            <a:pPr algn="ctr"/>
            <a:r>
              <a:rPr lang="en-US" sz="2400" b="1" dirty="0"/>
              <a:t>DEPARTMENTS/INSTITUTIONS PARTICIPATED IN INTERGRATED OPERATIONS</a:t>
            </a:r>
          </a:p>
        </p:txBody>
      </p:sp>
      <p:graphicFrame>
        <p:nvGraphicFramePr>
          <p:cNvPr id="7" name="Content Placeholder 6">
            <a:extLst>
              <a:ext uri="{FF2B5EF4-FFF2-40B4-BE49-F238E27FC236}">
                <a16:creationId xmlns:a16="http://schemas.microsoft.com/office/drawing/2014/main" id="{D1B1A48D-C62D-AADF-8B8B-280974FAA102}"/>
              </a:ext>
            </a:extLst>
          </p:cNvPr>
          <p:cNvGraphicFramePr>
            <a:graphicFrameLocks noGrp="1"/>
          </p:cNvGraphicFramePr>
          <p:nvPr>
            <p:ph idx="1"/>
            <p:extLst>
              <p:ext uri="{D42A27DB-BD31-4B8C-83A1-F6EECF244321}">
                <p14:modId xmlns:p14="http://schemas.microsoft.com/office/powerpoint/2010/main" val="3889677170"/>
              </p:ext>
            </p:extLst>
          </p:nvPr>
        </p:nvGraphicFramePr>
        <p:xfrm>
          <a:off x="838200" y="2045832"/>
          <a:ext cx="10515600" cy="4754880"/>
        </p:xfrm>
        <a:graphic>
          <a:graphicData uri="http://schemas.openxmlformats.org/drawingml/2006/table">
            <a:tbl>
              <a:tblPr firstRow="1" bandRow="1">
                <a:tableStyleId>{16D9F66E-5EB9-4882-86FB-DCBF35E3C3E4}</a:tableStyleId>
              </a:tblPr>
              <a:tblGrid>
                <a:gridCol w="5257800">
                  <a:extLst>
                    <a:ext uri="{9D8B030D-6E8A-4147-A177-3AD203B41FA5}">
                      <a16:colId xmlns:a16="http://schemas.microsoft.com/office/drawing/2014/main" val="3938252572"/>
                    </a:ext>
                  </a:extLst>
                </a:gridCol>
                <a:gridCol w="5257800">
                  <a:extLst>
                    <a:ext uri="{9D8B030D-6E8A-4147-A177-3AD203B41FA5}">
                      <a16:colId xmlns:a16="http://schemas.microsoft.com/office/drawing/2014/main" val="794524792"/>
                    </a:ext>
                  </a:extLst>
                </a:gridCol>
              </a:tblGrid>
              <a:tr h="359858">
                <a:tc>
                  <a:txBody>
                    <a:bodyPr/>
                    <a:lstStyle/>
                    <a:p>
                      <a:pPr algn="ctr"/>
                      <a:r>
                        <a:rPr lang="en-US" dirty="0"/>
                        <a:t>DEAPRTMENTS</a:t>
                      </a:r>
                    </a:p>
                  </a:txBody>
                  <a:tcPr/>
                </a:tc>
                <a:tc>
                  <a:txBody>
                    <a:bodyPr/>
                    <a:lstStyle/>
                    <a:p>
                      <a:pPr algn="ctr"/>
                      <a:r>
                        <a:rPr lang="en-US" dirty="0"/>
                        <a:t>NUMBER OF PARTICIPANTS</a:t>
                      </a:r>
                    </a:p>
                  </a:txBody>
                  <a:tcPr/>
                </a:tc>
                <a:extLst>
                  <a:ext uri="{0D108BD9-81ED-4DB2-BD59-A6C34878D82A}">
                    <a16:rowId xmlns:a16="http://schemas.microsoft.com/office/drawing/2014/main" val="2449030536"/>
                  </a:ext>
                </a:extLst>
              </a:tr>
              <a:tr h="359858">
                <a:tc>
                  <a:txBody>
                    <a:bodyPr/>
                    <a:lstStyle/>
                    <a:p>
                      <a:r>
                        <a:rPr lang="en-US"/>
                        <a:t>SAPS</a:t>
                      </a:r>
                      <a:endParaRPr lang="en-US" dirty="0"/>
                    </a:p>
                  </a:txBody>
                  <a:tcPr/>
                </a:tc>
                <a:tc>
                  <a:txBody>
                    <a:bodyPr/>
                    <a:lstStyle/>
                    <a:p>
                      <a:r>
                        <a:rPr lang="en-US" dirty="0"/>
                        <a:t>542</a:t>
                      </a:r>
                    </a:p>
                  </a:txBody>
                  <a:tcPr/>
                </a:tc>
                <a:extLst>
                  <a:ext uri="{0D108BD9-81ED-4DB2-BD59-A6C34878D82A}">
                    <a16:rowId xmlns:a16="http://schemas.microsoft.com/office/drawing/2014/main" val="2776932046"/>
                  </a:ext>
                </a:extLst>
              </a:tr>
              <a:tr h="359858">
                <a:tc>
                  <a:txBody>
                    <a:bodyPr/>
                    <a:lstStyle/>
                    <a:p>
                      <a:r>
                        <a:rPr lang="en-US"/>
                        <a:t>DFFE (FISHERIES)</a:t>
                      </a:r>
                      <a:endParaRPr lang="en-US" dirty="0"/>
                    </a:p>
                  </a:txBody>
                  <a:tcPr/>
                </a:tc>
                <a:tc>
                  <a:txBody>
                    <a:bodyPr/>
                    <a:lstStyle/>
                    <a:p>
                      <a:r>
                        <a:rPr lang="en-US" dirty="0"/>
                        <a:t>484</a:t>
                      </a:r>
                    </a:p>
                  </a:txBody>
                  <a:tcPr/>
                </a:tc>
                <a:extLst>
                  <a:ext uri="{0D108BD9-81ED-4DB2-BD59-A6C34878D82A}">
                    <a16:rowId xmlns:a16="http://schemas.microsoft.com/office/drawing/2014/main" val="393278621"/>
                  </a:ext>
                </a:extLst>
              </a:tr>
              <a:tr h="359858">
                <a:tc>
                  <a:txBody>
                    <a:bodyPr/>
                    <a:lstStyle/>
                    <a:p>
                      <a:r>
                        <a:rPr lang="en-US"/>
                        <a:t>DMRE</a:t>
                      </a:r>
                      <a:endParaRPr lang="en-US" dirty="0"/>
                    </a:p>
                  </a:txBody>
                  <a:tcPr/>
                </a:tc>
                <a:tc>
                  <a:txBody>
                    <a:bodyPr/>
                    <a:lstStyle/>
                    <a:p>
                      <a:r>
                        <a:rPr lang="en-US" dirty="0"/>
                        <a:t>8</a:t>
                      </a:r>
                    </a:p>
                  </a:txBody>
                  <a:tcPr/>
                </a:tc>
                <a:extLst>
                  <a:ext uri="{0D108BD9-81ED-4DB2-BD59-A6C34878D82A}">
                    <a16:rowId xmlns:a16="http://schemas.microsoft.com/office/drawing/2014/main" val="3804785554"/>
                  </a:ext>
                </a:extLst>
              </a:tr>
              <a:tr h="359858">
                <a:tc>
                  <a:txBody>
                    <a:bodyPr/>
                    <a:lstStyle/>
                    <a:p>
                      <a:r>
                        <a:rPr lang="en-US"/>
                        <a:t>EC- DEDEAT</a:t>
                      </a:r>
                      <a:endParaRPr lang="en-US" dirty="0"/>
                    </a:p>
                  </a:txBody>
                  <a:tcPr/>
                </a:tc>
                <a:tc>
                  <a:txBody>
                    <a:bodyPr/>
                    <a:lstStyle/>
                    <a:p>
                      <a:r>
                        <a:rPr lang="en-US" dirty="0"/>
                        <a:t>6</a:t>
                      </a:r>
                    </a:p>
                  </a:txBody>
                  <a:tcPr/>
                </a:tc>
                <a:extLst>
                  <a:ext uri="{0D108BD9-81ED-4DB2-BD59-A6C34878D82A}">
                    <a16:rowId xmlns:a16="http://schemas.microsoft.com/office/drawing/2014/main" val="3913283420"/>
                  </a:ext>
                </a:extLst>
              </a:tr>
              <a:tr h="359858">
                <a:tc>
                  <a:txBody>
                    <a:bodyPr/>
                    <a:lstStyle/>
                    <a:p>
                      <a:r>
                        <a:rPr lang="en-US"/>
                        <a:t>SANPARKS</a:t>
                      </a:r>
                      <a:endParaRPr lang="en-US" dirty="0"/>
                    </a:p>
                  </a:txBody>
                  <a:tcPr/>
                </a:tc>
                <a:tc>
                  <a:txBody>
                    <a:bodyPr/>
                    <a:lstStyle/>
                    <a:p>
                      <a:r>
                        <a:rPr lang="en-US" dirty="0"/>
                        <a:t>2</a:t>
                      </a:r>
                    </a:p>
                  </a:txBody>
                  <a:tcPr/>
                </a:tc>
                <a:extLst>
                  <a:ext uri="{0D108BD9-81ED-4DB2-BD59-A6C34878D82A}">
                    <a16:rowId xmlns:a16="http://schemas.microsoft.com/office/drawing/2014/main" val="1474925667"/>
                  </a:ext>
                </a:extLst>
              </a:tr>
              <a:tr h="359858">
                <a:tc>
                  <a:txBody>
                    <a:bodyPr/>
                    <a:lstStyle/>
                    <a:p>
                      <a:r>
                        <a:rPr lang="en-US"/>
                        <a:t>Dept. Home Affairs</a:t>
                      </a:r>
                      <a:endParaRPr lang="en-US" dirty="0"/>
                    </a:p>
                  </a:txBody>
                  <a:tcPr/>
                </a:tc>
                <a:tc>
                  <a:txBody>
                    <a:bodyPr/>
                    <a:lstStyle/>
                    <a:p>
                      <a:r>
                        <a:rPr lang="en-US" dirty="0"/>
                        <a:t>6</a:t>
                      </a:r>
                    </a:p>
                  </a:txBody>
                  <a:tcPr/>
                </a:tc>
                <a:extLst>
                  <a:ext uri="{0D108BD9-81ED-4DB2-BD59-A6C34878D82A}">
                    <a16:rowId xmlns:a16="http://schemas.microsoft.com/office/drawing/2014/main" val="661066042"/>
                  </a:ext>
                </a:extLst>
              </a:tr>
              <a:tr h="359858">
                <a:tc>
                  <a:txBody>
                    <a:bodyPr/>
                    <a:lstStyle/>
                    <a:p>
                      <a:r>
                        <a:rPr lang="en-US" dirty="0"/>
                        <a:t>SARS (customs)</a:t>
                      </a:r>
                    </a:p>
                  </a:txBody>
                  <a:tcPr/>
                </a:tc>
                <a:tc>
                  <a:txBody>
                    <a:bodyPr/>
                    <a:lstStyle/>
                    <a:p>
                      <a:r>
                        <a:rPr lang="en-US" dirty="0"/>
                        <a:t>6</a:t>
                      </a:r>
                    </a:p>
                  </a:txBody>
                  <a:tcPr/>
                </a:tc>
                <a:extLst>
                  <a:ext uri="{0D108BD9-81ED-4DB2-BD59-A6C34878D82A}">
                    <a16:rowId xmlns:a16="http://schemas.microsoft.com/office/drawing/2014/main" val="373381239"/>
                  </a:ext>
                </a:extLst>
              </a:tr>
              <a:tr h="359858">
                <a:tc>
                  <a:txBody>
                    <a:bodyPr/>
                    <a:lstStyle/>
                    <a:p>
                      <a:r>
                        <a:rPr lang="en-US" dirty="0"/>
                        <a:t>SANDF</a:t>
                      </a:r>
                    </a:p>
                  </a:txBody>
                  <a:tcPr/>
                </a:tc>
                <a:tc>
                  <a:txBody>
                    <a:bodyPr/>
                    <a:lstStyle/>
                    <a:p>
                      <a:r>
                        <a:rPr lang="en-US" dirty="0"/>
                        <a:t>0</a:t>
                      </a:r>
                    </a:p>
                  </a:txBody>
                  <a:tcPr/>
                </a:tc>
                <a:extLst>
                  <a:ext uri="{0D108BD9-81ED-4DB2-BD59-A6C34878D82A}">
                    <a16:rowId xmlns:a16="http://schemas.microsoft.com/office/drawing/2014/main" val="3972878958"/>
                  </a:ext>
                </a:extLst>
              </a:tr>
              <a:tr h="359858">
                <a:tc>
                  <a:txBody>
                    <a:bodyPr/>
                    <a:lstStyle/>
                    <a:p>
                      <a:r>
                        <a:rPr lang="en-US" dirty="0"/>
                        <a:t>KZN - EDTEA</a:t>
                      </a:r>
                    </a:p>
                  </a:txBody>
                  <a:tcPr/>
                </a:tc>
                <a:tc>
                  <a:txBody>
                    <a:bodyPr/>
                    <a:lstStyle/>
                    <a:p>
                      <a:r>
                        <a:rPr lang="en-US" dirty="0"/>
                        <a:t>0</a:t>
                      </a:r>
                    </a:p>
                  </a:txBody>
                  <a:tcPr/>
                </a:tc>
                <a:extLst>
                  <a:ext uri="{0D108BD9-81ED-4DB2-BD59-A6C34878D82A}">
                    <a16:rowId xmlns:a16="http://schemas.microsoft.com/office/drawing/2014/main" val="2105272355"/>
                  </a:ext>
                </a:extLst>
              </a:tr>
              <a:tr h="359858">
                <a:tc>
                  <a:txBody>
                    <a:bodyPr/>
                    <a:lstStyle/>
                    <a:p>
                      <a:r>
                        <a:rPr lang="en-US"/>
                        <a:t>SSA</a:t>
                      </a:r>
                      <a:endParaRPr lang="en-US" dirty="0"/>
                    </a:p>
                  </a:txBody>
                  <a:tcPr/>
                </a:tc>
                <a:tc>
                  <a:txBody>
                    <a:bodyPr/>
                    <a:lstStyle/>
                    <a:p>
                      <a:r>
                        <a:rPr lang="en-US" dirty="0"/>
                        <a:t>2</a:t>
                      </a:r>
                    </a:p>
                  </a:txBody>
                  <a:tcPr/>
                </a:tc>
                <a:extLst>
                  <a:ext uri="{0D108BD9-81ED-4DB2-BD59-A6C34878D82A}">
                    <a16:rowId xmlns:a16="http://schemas.microsoft.com/office/drawing/2014/main" val="3400330849"/>
                  </a:ext>
                </a:extLst>
              </a:tr>
              <a:tr h="359858">
                <a:tc>
                  <a:txBody>
                    <a:bodyPr/>
                    <a:lstStyle/>
                    <a:p>
                      <a:r>
                        <a:rPr lang="en-US"/>
                        <a:t>Ethekwini Municipality</a:t>
                      </a:r>
                      <a:endParaRPr lang="en-US" dirty="0"/>
                    </a:p>
                  </a:txBody>
                  <a:tcPr/>
                </a:tc>
                <a:tc>
                  <a:txBody>
                    <a:bodyPr/>
                    <a:lstStyle/>
                    <a:p>
                      <a:r>
                        <a:rPr lang="en-US" dirty="0"/>
                        <a:t>0</a:t>
                      </a:r>
                    </a:p>
                  </a:txBody>
                  <a:tcPr/>
                </a:tc>
                <a:extLst>
                  <a:ext uri="{0D108BD9-81ED-4DB2-BD59-A6C34878D82A}">
                    <a16:rowId xmlns:a16="http://schemas.microsoft.com/office/drawing/2014/main" val="680820421"/>
                  </a:ext>
                </a:extLst>
              </a:tr>
              <a:tr h="359858">
                <a:tc>
                  <a:txBody>
                    <a:bodyPr/>
                    <a:lstStyle/>
                    <a:p>
                      <a:r>
                        <a:rPr lang="en-US" dirty="0"/>
                        <a:t>Road Traffic Inspectors KZN</a:t>
                      </a:r>
                    </a:p>
                  </a:txBody>
                  <a:tcPr/>
                </a:tc>
                <a:tc>
                  <a:txBody>
                    <a:bodyPr/>
                    <a:lstStyle/>
                    <a:p>
                      <a:r>
                        <a:rPr lang="en-US" dirty="0"/>
                        <a:t>0</a:t>
                      </a:r>
                    </a:p>
                  </a:txBody>
                  <a:tcPr/>
                </a:tc>
                <a:extLst>
                  <a:ext uri="{0D108BD9-81ED-4DB2-BD59-A6C34878D82A}">
                    <a16:rowId xmlns:a16="http://schemas.microsoft.com/office/drawing/2014/main" val="2479597926"/>
                  </a:ext>
                </a:extLst>
              </a:tr>
            </a:tbl>
          </a:graphicData>
        </a:graphic>
      </p:graphicFrame>
      <p:pic>
        <p:nvPicPr>
          <p:cNvPr id="3" name="Picture 22">
            <a:extLst>
              <a:ext uri="{FF2B5EF4-FFF2-40B4-BE49-F238E27FC236}">
                <a16:creationId xmlns:a16="http://schemas.microsoft.com/office/drawing/2014/main" id="{18BF8069-C870-1C8C-E539-55E56F01E43D}"/>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94800" y="6032362"/>
            <a:ext cx="2159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530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1101</Words>
  <Application>Microsoft Office PowerPoint</Application>
  <PresentationFormat>Widescreen</PresentationFormat>
  <Paragraphs>254</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Aptos</vt:lpstr>
      <vt:lpstr>Aptos Display</vt:lpstr>
      <vt:lpstr>Arial</vt:lpstr>
      <vt:lpstr>Arial Narrow</vt:lpstr>
      <vt:lpstr>Calibri</vt:lpstr>
      <vt:lpstr>Cooper Black</vt:lpstr>
      <vt:lpstr>Courier New</vt:lpstr>
      <vt:lpstr>Symbol</vt:lpstr>
      <vt:lpstr>Wingdings</vt:lpstr>
      <vt:lpstr>Office Theme</vt:lpstr>
      <vt:lpstr>NATIONAL ENVIRONMENTAL CRIME FORUM</vt:lpstr>
      <vt:lpstr>PowerPoint Presentation</vt:lpstr>
      <vt:lpstr>INTRODUCTION  “PHAKISA” – A SISOTHO NAME MEANING  - ‘MAKE FAST OR HURRY UP ’</vt:lpstr>
      <vt:lpstr>MARINE PROTECTION SERVICES AND GOVERNANCE: INITIATIVES</vt:lpstr>
      <vt:lpstr>ENHANCED AND COORDINATED ENFORCEMENT PROGRAMME</vt:lpstr>
      <vt:lpstr>PowerPoint Presentation</vt:lpstr>
      <vt:lpstr>PowerPoint Presentation</vt:lpstr>
      <vt:lpstr>ANNUAL TARGETS</vt:lpstr>
      <vt:lpstr>DEPARTMENTS/INSTITUTIONS PARTICIPATED IN INTERGRATED OPERATIONS</vt:lpstr>
      <vt:lpstr>DEPARTMENTS/INSTITUTIONS PARTICIPATED IN INTERGRATED OPERATIONS</vt:lpstr>
      <vt:lpstr>JOINT OPERATIONS PLANNED AND EXECUTED</vt:lpstr>
      <vt:lpstr>OUTCOMES OF OPERATIONS</vt:lpstr>
      <vt:lpstr>ACHIEVEMENTS</vt:lpstr>
      <vt:lpstr>ACHIEVEMENTS</vt:lpstr>
      <vt:lpstr>OTHER ENGAGEMENTS WITH PARTNERS</vt:lpstr>
      <vt:lpstr>JOINT OPERATIONS </vt:lpstr>
      <vt:lpstr>PowerPoint Presentation</vt:lpstr>
      <vt:lpstr>AREAS/ OPPORTUNITIES TO IMPROVE  THE WORK OF THE INITIATIVE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Mmajwalane Tladi</dc:creator>
  <cp:lastModifiedBy>Mmajwalane Tladi</cp:lastModifiedBy>
  <cp:revision>10</cp:revision>
  <dcterms:modified xsi:type="dcterms:W3CDTF">2024-11-20T12:59:01Z</dcterms:modified>
</cp:coreProperties>
</file>