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9" r:id="rId4"/>
    <p:sldId id="264" r:id="rId5"/>
    <p:sldId id="270" r:id="rId6"/>
    <p:sldId id="274" r:id="rId7"/>
    <p:sldId id="267" r:id="rId8"/>
    <p:sldId id="272" r:id="rId9"/>
    <p:sldId id="273" r:id="rId10"/>
    <p:sldId id="268" r:id="rId11"/>
    <p:sldId id="262" r:id="rId12"/>
    <p:sldId id="260" r:id="rId13"/>
    <p:sldId id="266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81688" autoAdjust="0"/>
  </p:normalViewPr>
  <p:slideViewPr>
    <p:cSldViewPr snapToGrid="0" snapToObjects="1">
      <p:cViewPr varScale="1">
        <p:scale>
          <a:sx n="94" d="100"/>
          <a:sy n="94" d="100"/>
        </p:scale>
        <p:origin x="190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6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70071\Documents\NPOA_Sharks\Shark%20Expert%20Panel\Media%20briefing\Port%20&amp;%20Starboard%20sightings_amended%20from%20D.%20Hurwit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70071\Documents\NPOA_Sharks\Shark%20Expert%20Panel\Media%20briefing\Port%20&amp;%20Starboard%20sightings_amended%20from%20D.%20Hurwitz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Sheet1!$K$1</c:f>
              <c:strCache>
                <c:ptCount val="1"/>
                <c:pt idx="0">
                  <c:v>No. sightings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Sheet1!$J$2:$J$8</c:f>
              <c:strCache>
                <c:ptCount val="7"/>
                <c:pt idx="0">
                  <c:v>2013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strCache>
            </c:strRef>
          </c:cat>
          <c:val>
            <c:numRef>
              <c:f>Sheet1!$K$2:$K$8</c:f>
              <c:numCache>
                <c:formatCode>General</c:formatCode>
                <c:ptCount val="7"/>
                <c:pt idx="0">
                  <c:v>1</c:v>
                </c:pt>
                <c:pt idx="1">
                  <c:v>5</c:v>
                </c:pt>
                <c:pt idx="2">
                  <c:v>4</c:v>
                </c:pt>
                <c:pt idx="3">
                  <c:v>14</c:v>
                </c:pt>
                <c:pt idx="4">
                  <c:v>11</c:v>
                </c:pt>
                <c:pt idx="5">
                  <c:v>9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CD-4C3E-B733-25439CC55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937408"/>
        <c:axId val="500933096"/>
      </c:barChart>
      <c:catAx>
        <c:axId val="50093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33096"/>
        <c:crosses val="autoZero"/>
        <c:auto val="1"/>
        <c:lblAlgn val="ctr"/>
        <c:lblOffset val="100"/>
        <c:noMultiLvlLbl val="0"/>
      </c:catAx>
      <c:valAx>
        <c:axId val="500933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93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No. sightings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Langebaan</c:v>
                </c:pt>
                <c:pt idx="1">
                  <c:v>Kommetjie</c:v>
                </c:pt>
                <c:pt idx="2">
                  <c:v>Cape Point</c:v>
                </c:pt>
                <c:pt idx="3">
                  <c:v>False Bay</c:v>
                </c:pt>
                <c:pt idx="4">
                  <c:v>Betty's Bay</c:v>
                </c:pt>
                <c:pt idx="5">
                  <c:v>Hermanus</c:v>
                </c:pt>
                <c:pt idx="6">
                  <c:v>Gansbaai</c:v>
                </c:pt>
                <c:pt idx="7">
                  <c:v>Struisbaai</c:v>
                </c:pt>
                <c:pt idx="8">
                  <c:v>Mossel Bay</c:v>
                </c:pt>
                <c:pt idx="9">
                  <c:v>Plettenberg Bay</c:v>
                </c:pt>
                <c:pt idx="10">
                  <c:v>Port Elizabeth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27</c:v>
                </c:pt>
                <c:pt idx="4">
                  <c:v>1</c:v>
                </c:pt>
                <c:pt idx="5">
                  <c:v>2</c:v>
                </c:pt>
                <c:pt idx="6">
                  <c:v>9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3-4136-8537-7F8B623E5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48417144"/>
        <c:axId val="648405384"/>
      </c:barChart>
      <c:catAx>
        <c:axId val="648417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405384"/>
        <c:crosses val="autoZero"/>
        <c:auto val="1"/>
        <c:lblAlgn val="ctr"/>
        <c:lblOffset val="100"/>
        <c:noMultiLvlLbl val="0"/>
      </c:catAx>
      <c:valAx>
        <c:axId val="64840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41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DF65C-0EBF-49C8-B358-77292DD07A7F}" type="datetimeFigureOut">
              <a:rPr lang="en-ZA" smtClean="0"/>
              <a:t>2020/11/16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EFE7E-D36B-46C4-97C8-9E997F101472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028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9528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966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6149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0095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965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136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 smtClean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99271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3518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98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16287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16981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80744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985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E7E-D36B-46C4-97C8-9E997F101472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61650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6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0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1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4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5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1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8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1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0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6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02FC6-061E-5F4C-9ACA-6C4849BEF69D}" type="datetimeFigureOut">
              <a:rPr lang="en-US" smtClean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07A0-7B7C-8743-BC43-85A4508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5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lison.kock@sanparks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1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447" y="1399389"/>
            <a:ext cx="8214102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disappearance of white sharks: weighing up the evidence 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5" b="2896"/>
          <a:stretch/>
        </p:blipFill>
        <p:spPr>
          <a:xfrm>
            <a:off x="480447" y="3141333"/>
            <a:ext cx="2817529" cy="1926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89" y="3141333"/>
            <a:ext cx="2782285" cy="1926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1396" r="10807" b="-1"/>
          <a:stretch/>
        </p:blipFill>
        <p:spPr>
          <a:xfrm>
            <a:off x="3297975" y="3141333"/>
            <a:ext cx="2364014" cy="19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2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828527"/>
          </a:xfrm>
        </p:spPr>
        <p:txBody>
          <a:bodyPr>
            <a:normAutofit fontScale="90000"/>
          </a:bodyPr>
          <a:lstStyle/>
          <a:p>
            <a:r>
              <a:rPr lang="en-ZA" sz="3200" dirty="0" smtClean="0"/>
              <a:t>Investigating a link between the demersal shark longline fishery &amp; white shark disappearance</a:t>
            </a:r>
            <a:endParaRPr lang="en-ZA" sz="32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 rot="16200000">
            <a:off x="6247525" y="3092591"/>
            <a:ext cx="3239385" cy="281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i="1" dirty="0" smtClean="0"/>
              <a:t>Source: DEFF</a:t>
            </a:r>
            <a:endParaRPr lang="en-US" sz="1600" i="1" dirty="0"/>
          </a:p>
        </p:txBody>
      </p:sp>
      <p:pic>
        <p:nvPicPr>
          <p:cNvPr id="21" name="Picture 11" descr="Catches_SF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30" y="1091821"/>
            <a:ext cx="6697240" cy="44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43788" y="2874124"/>
            <a:ext cx="1290682" cy="1439470"/>
            <a:chOff x="6782689" y="3039861"/>
            <a:chExt cx="1290682" cy="1439470"/>
          </a:xfrm>
        </p:grpSpPr>
        <p:sp>
          <p:nvSpPr>
            <p:cNvPr id="22" name="TextBox 21"/>
            <p:cNvSpPr txBox="1"/>
            <p:nvPr/>
          </p:nvSpPr>
          <p:spPr>
            <a:xfrm rot="10800000" flipV="1">
              <a:off x="6782689" y="3715888"/>
              <a:ext cx="951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 smtClean="0"/>
                <a:t>WS start declining </a:t>
              </a:r>
            </a:p>
            <a:p>
              <a:r>
                <a:rPr lang="en-ZA" sz="1000" dirty="0" smtClean="0"/>
                <a:t>False Bay</a:t>
              </a:r>
              <a:endParaRPr lang="en-ZA" sz="1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21590" y="3039861"/>
              <a:ext cx="9517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 smtClean="0"/>
                <a:t>WS start declining Gansbaai</a:t>
              </a:r>
              <a:endParaRPr lang="en-ZA" sz="1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423925" y="3753441"/>
              <a:ext cx="0" cy="72589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576325" y="3593859"/>
              <a:ext cx="0" cy="75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88068" y="5375269"/>
            <a:ext cx="856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/>
              <a:t>Soupfin sharks are </a:t>
            </a:r>
            <a:r>
              <a:rPr lang="en-ZA" sz="2000" i="1" dirty="0" smtClean="0"/>
              <a:t>Critically Endangered, </a:t>
            </a:r>
            <a:r>
              <a:rPr lang="en-ZA" sz="2000" dirty="0" smtClean="0"/>
              <a:t>but their steep decline preceded white shark disappearance</a:t>
            </a:r>
          </a:p>
        </p:txBody>
      </p:sp>
    </p:spTree>
    <p:extLst>
      <p:ext uri="{BB962C8B-B14F-4D97-AF65-F5344CB8AC3E}">
        <p14:creationId xmlns:p14="http://schemas.microsoft.com/office/powerpoint/2010/main" val="74898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615" y="4899018"/>
            <a:ext cx="4326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catch per unit effort (CPUE) (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kg/hooks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for soupfin sharks (SFSH) 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smoothhound sharks (HNSH) in the Eastern Cape 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2007 - 2017</a:t>
            </a:r>
            <a:endParaRPr lang="en-ZA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rfiles\demll\Output\CPUE per area_Western Cape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"/>
          <a:stretch/>
        </p:blipFill>
        <p:spPr bwMode="auto">
          <a:xfrm>
            <a:off x="4171326" y="827598"/>
            <a:ext cx="4580429" cy="406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rfiles\demll\Output\CPUE per area_Eastern Cape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9"/>
          <a:stretch/>
        </p:blipFill>
        <p:spPr bwMode="auto">
          <a:xfrm>
            <a:off x="-623" y="868541"/>
            <a:ext cx="4200290" cy="4030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215905" y="4899018"/>
            <a:ext cx="4535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catch per unit effort (CPUE) (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kg/hooks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for soupfin 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sharks (SFSH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ZA" sz="1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smoothhound sharks (HNSH) in the Western Cape </a:t>
            </a:r>
            <a:r>
              <a:rPr lang="en-ZA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2007 - 2017</a:t>
            </a:r>
            <a:endParaRPr lang="en-ZA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5677" y="2369842"/>
            <a:ext cx="1974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Frequent white shark sightings in Plettenberg Bay &amp; Algoa Bay (tour operators, water users, NSRI, fishermen)</a:t>
            </a:r>
            <a:endParaRPr lang="en-ZA" sz="1400" dirty="0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6943944" y="2811501"/>
            <a:ext cx="95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WS start declining </a:t>
            </a:r>
          </a:p>
          <a:p>
            <a:r>
              <a:rPr lang="en-ZA" sz="1400" dirty="0" smtClean="0"/>
              <a:t>False Bay</a:t>
            </a:r>
            <a:endParaRPr lang="en-ZA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5725" y="2442169"/>
            <a:ext cx="95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WS start declining Gansbaai</a:t>
            </a:r>
            <a:endParaRPr lang="en-ZA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384633" y="3539393"/>
            <a:ext cx="0" cy="622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451433" y="3180833"/>
            <a:ext cx="0" cy="622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0800000" flipV="1">
            <a:off x="756384" y="1154206"/>
            <a:ext cx="1986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Eastern Cape catches</a:t>
            </a:r>
            <a:endParaRPr lang="en-ZA" sz="1400" dirty="0"/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4928333" y="1154206"/>
            <a:ext cx="1986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/>
              <a:t>Western Cape catches</a:t>
            </a:r>
            <a:endParaRPr lang="en-ZA" sz="1400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828527"/>
          </a:xfrm>
        </p:spPr>
        <p:txBody>
          <a:bodyPr>
            <a:normAutofit fontScale="90000"/>
          </a:bodyPr>
          <a:lstStyle/>
          <a:p>
            <a:r>
              <a:rPr lang="en-ZA" sz="3200" dirty="0" smtClean="0"/>
              <a:t>Demersal shark longline effort highest along Eastern Cape where white shark sightings are still common</a:t>
            </a:r>
            <a:endParaRPr lang="en-ZA" sz="32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01898" y="5702651"/>
            <a:ext cx="3239385" cy="281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Source: DEFF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525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17" y="2828747"/>
            <a:ext cx="2718623" cy="1812415"/>
          </a:xfrm>
          <a:prstGeom prst="rect">
            <a:avLst/>
          </a:prstGeom>
        </p:spPr>
      </p:pic>
      <p:pic>
        <p:nvPicPr>
          <p:cNvPr id="5" name="Picture 4" descr="http://www.earthtouchnews.com/media/385721/10568784_719605181432302_7182491005753282862_n_Gallery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669" y="1094053"/>
            <a:ext cx="2869874" cy="194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744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White shark diet &amp; coastal resources</a:t>
            </a:r>
            <a:endParaRPr lang="en-US" sz="3200" dirty="0"/>
          </a:p>
        </p:txBody>
      </p:sp>
      <p:pic>
        <p:nvPicPr>
          <p:cNvPr id="3075" name="Picture 3" descr="794141495553006078735646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b="31632"/>
          <a:stretch/>
        </p:blipFill>
        <p:spPr bwMode="auto">
          <a:xfrm>
            <a:off x="2506718" y="1094053"/>
            <a:ext cx="2490952" cy="17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95495542033238720742198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25109" r="8987"/>
          <a:stretch/>
        </p:blipFill>
        <p:spPr bwMode="auto">
          <a:xfrm>
            <a:off x="4997670" y="2828747"/>
            <a:ext cx="2869873" cy="179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48602"/>
              </p:ext>
            </p:extLst>
          </p:nvPr>
        </p:nvGraphicFramePr>
        <p:xfrm>
          <a:off x="792218" y="1094053"/>
          <a:ext cx="1714500" cy="354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u="none" strike="noStrike" dirty="0" smtClean="0">
                          <a:effectLst/>
                        </a:rPr>
                        <a:t>Elasmobranch species </a:t>
                      </a:r>
                      <a:r>
                        <a:rPr lang="en-ZA" sz="1100" u="none" strike="noStrike" dirty="0">
                          <a:effectLst/>
                        </a:rPr>
                        <a:t>in white shark diet (Hussey et al. 2012)</a:t>
                      </a:r>
                      <a:endParaRPr lang="en-ZA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Squalus sp.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Rhincodon typus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Carcharhinus obscurus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Carhcarhinus plumbeus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Rhizoprionodon acutus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Carcharhinus brachyurus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Sphyrnid spp.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Alopias spp.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Carcharias taurus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Rhinobatidae spp.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Rhynchobatus djiddensis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Dasyatidae spp.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Aetobatus narinari 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Pteromylaeus bovinus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Manta birostris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Rhinobatus annulatus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45659" y="4675849"/>
            <a:ext cx="7889348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1000"/>
              </a:spcAft>
            </a:pPr>
            <a:r>
              <a:rPr lang="en-ZA" sz="2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Generalist &amp; adaptable predators </a:t>
            </a:r>
          </a:p>
          <a:p>
            <a:pPr marL="457200">
              <a:spcAft>
                <a:spcPts val="1000"/>
              </a:spcAft>
            </a:pPr>
            <a:r>
              <a:rPr lang="en-ZA" sz="2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Prey on &gt;40 different species in South Africa</a:t>
            </a:r>
          </a:p>
          <a:p>
            <a:pPr marL="457200">
              <a:spcAft>
                <a:spcPts val="1000"/>
              </a:spcAft>
            </a:pPr>
            <a:r>
              <a:rPr lang="en-ZA" sz="22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Cephalopods, teleosts, elasmobranchs, marine mammals </a:t>
            </a:r>
            <a:endParaRPr lang="en-ZA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2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744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Recommendations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0" y="1375781"/>
            <a:ext cx="8481847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Investigation of the ecosystem effects of fishing on predators is needed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should be included in the updated NPOA</a:t>
            </a:r>
          </a:p>
          <a:p>
            <a:pPr marL="8001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More investigation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into the diet of white sharks, particularly in the Western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Cape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ID other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drivers of movement</a:t>
            </a:r>
          </a:p>
          <a:p>
            <a:pPr marL="8001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Pooling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 existing data from marine scientists to investigate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large ecosystem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changes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possible impact on white shark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occurrence in short, medium &amp; long-term</a:t>
            </a:r>
            <a:endParaRPr lang="en-ZA" sz="2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Investigation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 killer whale occurrence, movement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ZA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diet to confirm </a:t>
            </a:r>
            <a:r>
              <a:rPr lang="en-ZA" sz="2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impact on ecosystem &amp; species</a:t>
            </a:r>
            <a:endParaRPr lang="en-ZA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42" y="357113"/>
            <a:ext cx="8229600" cy="1143000"/>
          </a:xfrm>
        </p:spPr>
        <p:txBody>
          <a:bodyPr>
            <a:normAutofit/>
          </a:bodyPr>
          <a:lstStyle/>
          <a:p>
            <a:r>
              <a:rPr lang="en-US" sz="6500" b="1" dirty="0">
                <a:solidFill>
                  <a:srgbClr val="003500"/>
                </a:solidFill>
              </a:rPr>
              <a:t>THANK YOU!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8636" y="2853846"/>
            <a:ext cx="8229600" cy="254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/>
              <a:t>Dr </a:t>
            </a:r>
            <a:r>
              <a:rPr lang="en-US" sz="1500" b="1" dirty="0" smtClean="0"/>
              <a:t>Alison Kock</a:t>
            </a:r>
          </a:p>
          <a:p>
            <a:pPr marL="0" indent="0">
              <a:buNone/>
            </a:pPr>
            <a:r>
              <a:rPr lang="en-ZA" sz="1500" i="1" dirty="0" smtClean="0"/>
              <a:t>On behalf of the Shark </a:t>
            </a:r>
            <a:r>
              <a:rPr lang="en-ZA" sz="1500" i="1" dirty="0"/>
              <a:t>Expert Panel as appointed by the Honourable </a:t>
            </a:r>
            <a:r>
              <a:rPr lang="en-ZA" sz="1500" i="1" dirty="0" smtClean="0"/>
              <a:t>Minister, Barbara Creecy</a:t>
            </a: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>
              <a:buNone/>
            </a:pPr>
            <a:r>
              <a:rPr lang="en-US" sz="1500" dirty="0" smtClean="0"/>
              <a:t>Marine Biologist</a:t>
            </a:r>
          </a:p>
          <a:p>
            <a:pPr marL="0" indent="0">
              <a:buNone/>
            </a:pPr>
            <a:r>
              <a:rPr lang="en-US" sz="1500" dirty="0" smtClean="0"/>
              <a:t>Cape Research Centre, Scientific Services</a:t>
            </a: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South African National Parks </a:t>
            </a:r>
            <a:endParaRPr lang="en-US" sz="1500" dirty="0"/>
          </a:p>
          <a:p>
            <a:pPr marL="0" indent="0">
              <a:buNone/>
            </a:pPr>
            <a:r>
              <a:rPr lang="en-US" sz="1500" dirty="0" smtClean="0"/>
              <a:t>Email: </a:t>
            </a:r>
            <a:r>
              <a:rPr lang="en-US" sz="1500" dirty="0" smtClean="0">
                <a:hlinkClick r:id="rId4"/>
              </a:rPr>
              <a:t>alison.kock@sanparks.org</a:t>
            </a:r>
            <a:endParaRPr lang="en-US" sz="1500" dirty="0" smtClean="0"/>
          </a:p>
          <a:p>
            <a:pPr marL="0" indent="0">
              <a:buNone/>
            </a:pPr>
            <a:r>
              <a:rPr lang="en-US" sz="1500" dirty="0" smtClean="0"/>
              <a:t>@Urbanedgesharks</a:t>
            </a:r>
            <a:endParaRPr lang="en-US" sz="1500" dirty="0"/>
          </a:p>
          <a:p>
            <a:pPr marL="0" indent="0">
              <a:buNone/>
            </a:pPr>
            <a:r>
              <a:rPr lang="en-US" sz="1500" dirty="0"/>
              <a:t>Website: https://</a:t>
            </a:r>
            <a:r>
              <a:rPr lang="en-US" sz="1500" dirty="0" smtClean="0"/>
              <a:t>www.sanparks.org/scientific-services</a:t>
            </a:r>
            <a:endParaRPr lang="en-US" sz="15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78333" y="2672269"/>
            <a:ext cx="0" cy="25732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5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370071\AppData\Local\Microsoft\Windows\INetCache\Content.Word\Draft_map_15May2020_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84" y="1430174"/>
            <a:ext cx="5673124" cy="372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744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White shark movement is diverse</a:t>
            </a:r>
            <a:endParaRPr lang="en-US" sz="32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6200000">
            <a:off x="7951676" y="4186909"/>
            <a:ext cx="1668255" cy="281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Kock et al. in prep</a:t>
            </a:r>
            <a:endParaRPr lang="en-US" sz="1600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98147" y="1345824"/>
            <a:ext cx="2702437" cy="4264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2400" b="1" dirty="0" smtClean="0"/>
              <a:t>Patterns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Seasonal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Cyclical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Individual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Other</a:t>
            </a:r>
          </a:p>
          <a:p>
            <a:pPr algn="l"/>
            <a:endParaRPr lang="en-ZA" sz="2400" dirty="0" smtClean="0"/>
          </a:p>
          <a:p>
            <a:pPr algn="l"/>
            <a:r>
              <a:rPr lang="en-ZA" sz="2400" b="1" dirty="0" smtClean="0"/>
              <a:t>Drivers</a:t>
            </a:r>
            <a:endParaRPr lang="en-ZA" sz="24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Life-history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Environmental</a:t>
            </a:r>
            <a:endParaRPr lang="en-ZA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Prey availability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/>
              <a:t>Predation risk </a:t>
            </a:r>
            <a:endParaRPr lang="en-ZA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Other</a:t>
            </a:r>
            <a:endParaRPr lang="en-ZA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6410" y="601647"/>
            <a:ext cx="3358055" cy="828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8648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6" y="1408268"/>
            <a:ext cx="5812531" cy="376937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828527"/>
          </a:xfrm>
        </p:spPr>
        <p:txBody>
          <a:bodyPr>
            <a:normAutofit/>
          </a:bodyPr>
          <a:lstStyle/>
          <a:p>
            <a:r>
              <a:rPr lang="en-ZA" sz="3200" dirty="0"/>
              <a:t>White </a:t>
            </a:r>
            <a:r>
              <a:rPr lang="en-ZA" sz="3200" dirty="0" smtClean="0"/>
              <a:t>shark occurrence at 3 major aggregation sites</a:t>
            </a:r>
            <a:endParaRPr lang="en-ZA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51733" y="5128176"/>
            <a:ext cx="3812584" cy="296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Source: Dylan Irion et al. PhD in progress</a:t>
            </a:r>
            <a:endParaRPr lang="en-US" sz="1600" i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6207" y="970812"/>
            <a:ext cx="2702437" cy="4798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ZA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Steep &amp; rapid decline at False Bay &amp; Gansbaai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Not a decline at all sites in SA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Mossel Bay increase over similar period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Plettenberg Bay &amp; Algoa Bay regular white shark sightings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9752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828527"/>
          </a:xfrm>
        </p:spPr>
        <p:txBody>
          <a:bodyPr>
            <a:normAutofit fontScale="90000"/>
          </a:bodyPr>
          <a:lstStyle/>
          <a:p>
            <a:r>
              <a:rPr lang="en-ZA" sz="3200" dirty="0" smtClean="0"/>
              <a:t>Killer whales ‘Port’ &amp; ‘Starboard’ predate on white sharks </a:t>
            </a:r>
            <a:endParaRPr lang="en-ZA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b="-1"/>
          <a:stretch/>
        </p:blipFill>
        <p:spPr>
          <a:xfrm>
            <a:off x="3182558" y="1213945"/>
            <a:ext cx="5251993" cy="2866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3702" t="9111" r="36987" b="5395"/>
          <a:stretch/>
        </p:blipFill>
        <p:spPr>
          <a:xfrm>
            <a:off x="947535" y="1213945"/>
            <a:ext cx="2981799" cy="286604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00694" y="4079985"/>
            <a:ext cx="8180699" cy="212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ZA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5 white sharks killed by killer whale pair in 2017, another in 2020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Likely more killed that did not wash up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dirty="0" smtClean="0"/>
              <a:t>Not all killer whales have same impact on sharks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1317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828527"/>
          </a:xfrm>
        </p:spPr>
        <p:txBody>
          <a:bodyPr>
            <a:normAutofit/>
          </a:bodyPr>
          <a:lstStyle/>
          <a:p>
            <a:r>
              <a:rPr lang="en-ZA" sz="3200" dirty="0" smtClean="0"/>
              <a:t>Impact of killer whales ‘Port’ &amp; ‘Starboard’</a:t>
            </a: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2" y="1448162"/>
            <a:ext cx="8207282" cy="416222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402753" y="2150632"/>
            <a:ext cx="0" cy="838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633994" y="5771337"/>
            <a:ext cx="3812584" cy="296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Source: Alison Towner et al. PhD in progress</a:t>
            </a:r>
            <a:endParaRPr lang="en-US" sz="1600" i="1" dirty="0"/>
          </a:p>
        </p:txBody>
      </p:sp>
      <p:sp>
        <p:nvSpPr>
          <p:cNvPr id="26" name="Rectangle 25"/>
          <p:cNvSpPr/>
          <p:nvPr/>
        </p:nvSpPr>
        <p:spPr>
          <a:xfrm>
            <a:off x="5147844" y="1684537"/>
            <a:ext cx="30458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 smtClean="0"/>
              <a:t>Orca predations in 2017</a:t>
            </a:r>
            <a:endParaRPr lang="en-ZA" sz="2000" dirty="0"/>
          </a:p>
        </p:txBody>
      </p:sp>
    </p:spTree>
    <p:extLst>
      <p:ext uri="{BB962C8B-B14F-4D97-AF65-F5344CB8AC3E}">
        <p14:creationId xmlns:p14="http://schemas.microsoft.com/office/powerpoint/2010/main" val="36172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828527"/>
          </a:xfrm>
        </p:spPr>
        <p:txBody>
          <a:bodyPr>
            <a:normAutofit/>
          </a:bodyPr>
          <a:lstStyle/>
          <a:p>
            <a:r>
              <a:rPr lang="en-ZA" sz="3200" dirty="0" smtClean="0"/>
              <a:t>Impact of killer whales ‘Port’ &amp; ‘Starboard’</a:t>
            </a:r>
            <a:endParaRPr lang="en-ZA" sz="3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633994" y="5771337"/>
            <a:ext cx="3812584" cy="296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Source: Alison Towner et al. PhD in progress</a:t>
            </a:r>
            <a:endParaRPr lang="en-US" sz="1600" i="1" dirty="0"/>
          </a:p>
        </p:txBody>
      </p:sp>
      <p:pic>
        <p:nvPicPr>
          <p:cNvPr id="9218" name="Picture 2" descr="691511129649050769361490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1631"/>
          <a:stretch/>
        </p:blipFill>
        <p:spPr bwMode="auto">
          <a:xfrm>
            <a:off x="740979" y="1545020"/>
            <a:ext cx="5199079" cy="404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65228" y="3659796"/>
            <a:ext cx="32949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/>
              <a:t>Each time this pair of killer whales was present in </a:t>
            </a:r>
            <a:r>
              <a:rPr lang="en-ZA" sz="2000" dirty="0" smtClean="0"/>
              <a:t>Gansbaai - white </a:t>
            </a:r>
            <a:r>
              <a:rPr lang="en-ZA" sz="2000" dirty="0"/>
              <a:t>sharks </a:t>
            </a:r>
            <a:r>
              <a:rPr lang="en-ZA" sz="2000" dirty="0" smtClean="0"/>
              <a:t>washed </a:t>
            </a:r>
            <a:r>
              <a:rPr lang="en-ZA" sz="2000" dirty="0"/>
              <a:t>up dead or fled (Towner </a:t>
            </a:r>
            <a:r>
              <a:rPr lang="en-ZA" sz="2000" i="1" dirty="0"/>
              <a:t>et al</a:t>
            </a:r>
            <a:r>
              <a:rPr lang="en-ZA" sz="2000" dirty="0"/>
              <a:t>. in prep)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908" y="1068285"/>
            <a:ext cx="437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dirty="0" smtClean="0"/>
              <a:t>Red lines = Orca predation in 2017</a:t>
            </a:r>
            <a:endParaRPr lang="en-ZA" sz="20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69426" y="1541341"/>
            <a:ext cx="0" cy="3708575"/>
          </a:xfrm>
          <a:prstGeom prst="line">
            <a:avLst/>
          </a:prstGeom>
          <a:ln w="15875">
            <a:solidFill>
              <a:srgbClr val="C00000"/>
            </a:solidFill>
          </a:ln>
          <a:effectLst>
            <a:outerShdw blurRad="40000" dist="20000" dir="5400000" rotWithShape="0">
              <a:srgbClr val="7030A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79834" y="1545020"/>
            <a:ext cx="0" cy="3708575"/>
          </a:xfrm>
          <a:prstGeom prst="line">
            <a:avLst/>
          </a:prstGeom>
          <a:ln w="15875">
            <a:solidFill>
              <a:srgbClr val="C00000"/>
            </a:solidFill>
          </a:ln>
          <a:effectLst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8" r="17724" b="18076"/>
          <a:stretch/>
        </p:blipFill>
        <p:spPr>
          <a:xfrm>
            <a:off x="5673621" y="1134975"/>
            <a:ext cx="2772957" cy="201581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2385848" y="1541341"/>
            <a:ext cx="0" cy="3708575"/>
          </a:xfrm>
          <a:prstGeom prst="line">
            <a:avLst/>
          </a:prstGeom>
          <a:ln w="15875">
            <a:solidFill>
              <a:srgbClr val="C00000"/>
            </a:solidFill>
          </a:ln>
          <a:effectLst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4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74417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Reported sightings of ‘Port’ &amp; ‘Starboard’ in SA</a:t>
            </a:r>
            <a:endParaRPr lang="en-US" sz="3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63448" y="5745481"/>
            <a:ext cx="3680552" cy="281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Source: Dave Hurwitz, unpublished data</a:t>
            </a:r>
            <a:endParaRPr lang="en-US" sz="1600" i="1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428205"/>
              </p:ext>
            </p:extLst>
          </p:nvPr>
        </p:nvGraphicFramePr>
        <p:xfrm>
          <a:off x="259729" y="1403134"/>
          <a:ext cx="4138850" cy="3689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487376"/>
              </p:ext>
            </p:extLst>
          </p:nvPr>
        </p:nvGraphicFramePr>
        <p:xfrm>
          <a:off x="4815668" y="1403133"/>
          <a:ext cx="4067504" cy="370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4572000" y="1166648"/>
            <a:ext cx="0" cy="4536003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993227" y="4862487"/>
            <a:ext cx="3405352" cy="102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2400" dirty="0" smtClean="0"/>
              <a:t>&gt; sightings over time</a:t>
            </a:r>
            <a:endParaRPr lang="en-ZA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139558" y="4862487"/>
            <a:ext cx="4328332" cy="102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ZA" sz="2400" dirty="0" smtClean="0"/>
              <a:t>Most sightings FB &amp; GB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9491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74417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Significant impacts of killer whales reported on white sharks in other areas around the world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5735" t="22901" r="33217" b="5457"/>
          <a:stretch/>
        </p:blipFill>
        <p:spPr>
          <a:xfrm>
            <a:off x="504786" y="1324303"/>
            <a:ext cx="3439598" cy="4434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1" t="9467" r="5647" b="6025"/>
          <a:stretch/>
        </p:blipFill>
        <p:spPr>
          <a:xfrm>
            <a:off x="4405418" y="3520962"/>
            <a:ext cx="4206319" cy="211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143" t="9091" r="9297" b="25711"/>
          <a:stretch/>
        </p:blipFill>
        <p:spPr>
          <a:xfrm>
            <a:off x="4292292" y="1324303"/>
            <a:ext cx="4319445" cy="19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45610"/>
            <a:ext cx="9144000" cy="74417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Significant impacts of killer whales reported on </a:t>
            </a:r>
            <a:r>
              <a:rPr lang="en-US" sz="3200" dirty="0" smtClean="0"/>
              <a:t>other sharks</a:t>
            </a:r>
            <a:endParaRPr lang="en-US" sz="32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493172" y="5702651"/>
            <a:ext cx="4248112" cy="264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 dirty="0" smtClean="0"/>
              <a:t>Source: Tammy Engelbrecht et al. PhD in progress</a:t>
            </a:r>
            <a:endParaRPr lang="en-US" sz="16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562" t="15816" r="15263" b="14768"/>
          <a:stretch/>
        </p:blipFill>
        <p:spPr>
          <a:xfrm>
            <a:off x="477440" y="2475594"/>
            <a:ext cx="6144078" cy="3240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7440" y="1037346"/>
            <a:ext cx="312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Predated sevengills </a:t>
            </a:r>
          </a:p>
          <a:p>
            <a:r>
              <a:rPr lang="en-ZA" sz="2400" dirty="0" smtClean="0"/>
              <a:t>Millers Point, False Bay </a:t>
            </a:r>
          </a:p>
          <a:p>
            <a:r>
              <a:rPr lang="en-ZA" sz="2400" dirty="0" smtClean="0"/>
              <a:t>Nov 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5270" y="1023814"/>
            <a:ext cx="3140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Predated sevengills</a:t>
            </a:r>
          </a:p>
          <a:p>
            <a:r>
              <a:rPr lang="en-ZA" sz="2400" dirty="0" smtClean="0"/>
              <a:t>Millers Point, False Bay</a:t>
            </a:r>
          </a:p>
          <a:p>
            <a:r>
              <a:rPr lang="en-ZA" sz="2400" dirty="0" smtClean="0"/>
              <a:t>April 2016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680013" y="2476449"/>
            <a:ext cx="2214564" cy="997093"/>
            <a:chOff x="6456471" y="225136"/>
            <a:chExt cx="2214564" cy="99709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r="17724" b="18076"/>
            <a:stretch/>
          </p:blipFill>
          <p:spPr>
            <a:xfrm>
              <a:off x="7299435" y="225136"/>
              <a:ext cx="1371600" cy="997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471" y="343251"/>
              <a:ext cx="834587" cy="834587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575023" y="2342766"/>
            <a:ext cx="0" cy="31166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716282" y="2224143"/>
            <a:ext cx="0" cy="3235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5424"/>
          <a:stretch/>
        </p:blipFill>
        <p:spPr>
          <a:xfrm>
            <a:off x="7071962" y="4211246"/>
            <a:ext cx="1669322" cy="124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2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657</Words>
  <Application>Microsoft Office PowerPoint</Application>
  <PresentationFormat>On-screen Show (4:3)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The disappearance of white sharks: weighing up the evidence </vt:lpstr>
      <vt:lpstr>White shark movement is diverse</vt:lpstr>
      <vt:lpstr>White shark occurrence at 3 major aggregation sites</vt:lpstr>
      <vt:lpstr>Killer whales ‘Port’ &amp; ‘Starboard’ predate on white sharks </vt:lpstr>
      <vt:lpstr>Impact of killer whales ‘Port’ &amp; ‘Starboard’</vt:lpstr>
      <vt:lpstr>Impact of killer whales ‘Port’ &amp; ‘Starboard’</vt:lpstr>
      <vt:lpstr>Reported sightings of ‘Port’ &amp; ‘Starboard’ in SA</vt:lpstr>
      <vt:lpstr>Significant impacts of killer whales reported on white sharks in other areas around the world </vt:lpstr>
      <vt:lpstr>Significant impacts of killer whales reported on other sharks</vt:lpstr>
      <vt:lpstr>Investigating a link between the demersal shark longline fishery &amp; white shark disappearance</vt:lpstr>
      <vt:lpstr>Demersal shark longline effort highest along Eastern Cape where white shark sightings are still common</vt:lpstr>
      <vt:lpstr>White shark diet &amp; coastal resources</vt:lpstr>
      <vt:lpstr>Recommendations</vt:lpstr>
      <vt:lpstr>THANK YOU!</vt:lpstr>
    </vt:vector>
  </TitlesOfParts>
  <Company>Environmental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Admin1</dc:creator>
  <cp:lastModifiedBy>SvenK</cp:lastModifiedBy>
  <cp:revision>136</cp:revision>
  <dcterms:created xsi:type="dcterms:W3CDTF">2020-04-21T11:07:00Z</dcterms:created>
  <dcterms:modified xsi:type="dcterms:W3CDTF">2020-11-16T11:52:28Z</dcterms:modified>
</cp:coreProperties>
</file>